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Raleway" panose="020B0604020202020204" charset="0"/>
      <p:regular r:id="rId27"/>
      <p:bold r:id="rId28"/>
      <p:italic r:id="rId29"/>
      <p:boldItalic r:id="rId30"/>
    </p:embeddedFont>
    <p:embeddedFont>
      <p:font typeface="Source Sans Pro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78" y="-8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2915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ulgraham.com/startupideas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world of startups: the challenges, the process, the risks/rewards, etc.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0bfbb43a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0bfbb43a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0bfbb43ac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0bfbb43ac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0bfbb43a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0bfbb43a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0bfbb43a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0bfbb43a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0bfbb43a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0bfbb43a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0bfbb43a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0bfbb43a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around you for problems.  Think of things in your life that could be easier.  Pay attention to when you are annoyed, frustrated, angry at a process or product. 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http://www.paulgraham.com/startupideas.html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0bfbb43a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0bfbb43a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0bfbb43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0bfbb43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0c27bb16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0c27bb16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0bfbb43ac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0bfbb43ac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0c27bb16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0c27bb16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0bfbb43a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0bfbb43a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b241ff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b241ff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0bfbb43a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0bfbb43a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0c27bb1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0c27bb1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0bfbb43ac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0bfbb43ac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209e89956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209e89956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According to recent studies, the rate of startup creation has been decreasing for years.  People are starting fewer businesses and taking fewer risks.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0bfbb43a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0bfbb43a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0bfbb43a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0bfbb43a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0bfbb43a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0bfbb43a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0bfbb43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0bfbb43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0bfbb43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0bfbb43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businesses are not the same thing.  A new barbershop is not a startup, its a small business.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0bfbb43a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0bfbb43a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Startups &amp; Entrepreneurship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Drew Harmon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I Expect?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Good</a:t>
            </a:r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body" idx="1"/>
          </p:nvPr>
        </p:nvSpPr>
        <p:spPr>
          <a:xfrm>
            <a:off x="423850" y="1116215"/>
            <a:ext cx="4412400" cy="29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your own boss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Work when and where you want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Define your own company culture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Learn a lot (about technology and yourself)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Personal fulfillment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/>
              <a:t>Might </a:t>
            </a:r>
            <a:r>
              <a:rPr lang="en"/>
              <a:t>make a lot of money</a:t>
            </a:r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800" y="1366150"/>
            <a:ext cx="2486625" cy="24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Bad &amp; The Ugly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body" idx="1"/>
          </p:nvPr>
        </p:nvSpPr>
        <p:spPr>
          <a:xfrm>
            <a:off x="155025" y="1256600"/>
            <a:ext cx="6131100" cy="35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 Work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Long Hours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Low to No Salary &amp; Benefits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Poor work / life balance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 Stability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Mental Toll - Anxiety, Insomnia, Stress, Depression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Physical Toll - Sedentary lifestyle, poor eating habits</a:t>
            </a:r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350" y="1398895"/>
            <a:ext cx="3516975" cy="234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You Want to Build a Startup?</a:t>
            </a: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6895" y="1676625"/>
            <a:ext cx="3750225" cy="23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Started</a:t>
            </a:r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1"/>
          </p:nvPr>
        </p:nvSpPr>
        <p:spPr>
          <a:xfrm>
            <a:off x="-831300" y="1381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Ideas</a:t>
            </a:r>
            <a:endParaRPr sz="24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Partners</a:t>
            </a:r>
            <a:endParaRPr sz="24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Funding</a:t>
            </a:r>
            <a:endParaRPr sz="2400"/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3788" y="1056900"/>
            <a:ext cx="1002176" cy="100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9973" y="2571750"/>
            <a:ext cx="1169801" cy="79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0522" y="3878923"/>
            <a:ext cx="1208699" cy="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2010296" y="0"/>
            <a:ext cx="512340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</a:t>
            </a:r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000000"/>
                </a:solidFill>
              </a:rPr>
              <a:t>“The way to get startup ideas is not to try to think of startup ideas. It's to look for problems, preferably problems you have yourself.</a:t>
            </a:r>
            <a:r>
              <a:rPr lang="en">
                <a:solidFill>
                  <a:srgbClr val="000000"/>
                </a:solidFill>
              </a:rPr>
              <a:t>”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-- Paul Graham, Y-Combinator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Choosing Partners</a:t>
            </a:r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body" idx="1"/>
          </p:nvPr>
        </p:nvSpPr>
        <p:spPr>
          <a:xfrm>
            <a:off x="311700" y="1449975"/>
            <a:ext cx="8614500" cy="3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Find people that…</a:t>
            </a:r>
            <a:endParaRPr i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Share Your Vision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Complement Your Skill Set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Argue Constructively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Aren’t Afraid to Tell You No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You Can Terminate a Relationship With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Funding Options</a:t>
            </a:r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1"/>
          </p:nvPr>
        </p:nvSpPr>
        <p:spPr>
          <a:xfrm>
            <a:off x="311700" y="1290725"/>
            <a:ext cx="8520600" cy="32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Bootstrapping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Friends &amp; Family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Venture Capital / Angel Investor / Private Equity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Crowdfunding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Bank Loan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300" y="152400"/>
            <a:ext cx="363538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Game Plan</a:t>
            </a:r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5212200" cy="41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Incorporate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LLC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S-Corp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C-Corp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Founders Agreement &amp; Company Bylaws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Stock &amp; Ownership Structure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Voting Procedure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Have the Argument Early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Develop a Pricing Model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Subscription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Pay per service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Advertising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Build, Release, Iterate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Listen to your customers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Don’t ignore sales &amp; marketing!</a:t>
            </a:r>
            <a:endParaRPr/>
          </a:p>
        </p:txBody>
      </p:sp>
      <p:pic>
        <p:nvPicPr>
          <p:cNvPr id="209" name="Google Shape;2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9875" y="983000"/>
            <a:ext cx="1447975" cy="81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9875" y="1921125"/>
            <a:ext cx="1447976" cy="96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7288" y="2991686"/>
            <a:ext cx="2100926" cy="10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1925" y="4087816"/>
            <a:ext cx="1391677" cy="102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Bio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8013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B.S. Computer Science, Stonehill Class of 2005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Three Startups - Pragmatech (now Upland Qvidian), DRG, Trimpakt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2270025"/>
            <a:ext cx="254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Talk</a:t>
            </a: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2977475"/>
            <a:ext cx="3281400" cy="20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My Experience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is a Startup?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Should I Expect?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do I Get Started?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Conclusion, Q &amp; A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2900" y="97500"/>
            <a:ext cx="1263300" cy="12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6350" y="1490500"/>
            <a:ext cx="1136400" cy="1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7675" y="2703100"/>
            <a:ext cx="1768525" cy="8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7025" y="3594250"/>
            <a:ext cx="1339600" cy="13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Exit Strategy</a:t>
            </a:r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body" idx="1"/>
          </p:nvPr>
        </p:nvSpPr>
        <p:spPr>
          <a:xfrm>
            <a:off x="745600" y="1486325"/>
            <a:ext cx="3310800" cy="2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Investors Want ROI...</a:t>
            </a:r>
            <a:endParaRPr i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IPO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Sale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Distributions / Dividends</a:t>
            </a:r>
            <a:endParaRPr/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187" y="1611300"/>
            <a:ext cx="3073426" cy="19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175" y="599650"/>
            <a:ext cx="3728675" cy="44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3"/>
          <p:cNvSpPr txBox="1"/>
          <p:nvPr/>
        </p:nvSpPr>
        <p:spPr>
          <a:xfrm>
            <a:off x="141375" y="97500"/>
            <a:ext cx="88683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Startups Fail</a:t>
            </a:r>
            <a:endParaRPr/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2135" y="59060"/>
            <a:ext cx="409500" cy="40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Something Can be Incredibly Rewarding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Everyday is a School Day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Don’t Go it Alone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Getting Started is Easy, Success is Hard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Don’t Forget to Take Care of Yourself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Suggested Reading</a:t>
            </a:r>
            <a:endParaRPr/>
          </a:p>
        </p:txBody>
      </p:sp>
      <p:sp>
        <p:nvSpPr>
          <p:cNvPr id="238" name="Google Shape;23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The Founder's Dilemmas: Anticipating and Avoiding the Pitfalls That Can Sink a Startup</a:t>
            </a:r>
            <a:endParaRPr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 Noam Wasserman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Zero to One: Notes on Startups, or How to Build the Future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 Peter Thiel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The Hard Thing About Hard Things: Building a Business When There Are No Easy Answers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 Ben Horowitz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Masters of Doom: How Two Guys Created an Empire and Transformed Pop Culture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 David Kushner</a:t>
            </a:r>
            <a:endParaRPr sz="1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 &amp; 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Talk About Startups?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11700" y="995150"/>
            <a:ext cx="85206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Startup creation is near a 40 year low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0312" y="1560750"/>
            <a:ext cx="4203377" cy="23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145" y="4048425"/>
            <a:ext cx="1667425" cy="9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6350" y="4048425"/>
            <a:ext cx="1744684" cy="9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6800" y="4048425"/>
            <a:ext cx="1456525" cy="9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5899" y="4048424"/>
            <a:ext cx="1348309" cy="9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6775" y="4048424"/>
            <a:ext cx="1272572" cy="95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Pragmatech - 2005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5000" cy="10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Relationship Management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Automated Requests for Proposal</a:t>
            </a:r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4368325" y="1152475"/>
            <a:ext cx="4718700" cy="25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Brief History</a:t>
            </a:r>
            <a:endParaRPr sz="1800" u="sng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2003 - Raised a $12 million Series A </a:t>
            </a:r>
            <a:endParaRPr sz="180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2005 - Additional $8 million Series B</a:t>
            </a:r>
            <a:endParaRPr sz="180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2007 - Product Launch &amp; Rebranding</a:t>
            </a:r>
            <a:endParaRPr sz="180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2010 Onward - Mergers, Layoffs, Stagnation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750" y="2694875"/>
            <a:ext cx="3727999" cy="209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Results Group - 2009</a:t>
            </a:r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19400" y="1152475"/>
            <a:ext cx="46560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Defense &amp; Aerospace</a:t>
            </a:r>
            <a:endParaRPr/>
          </a:p>
        </p:txBody>
      </p:sp>
      <p:sp>
        <p:nvSpPr>
          <p:cNvPr id="98" name="Google Shape;98;p17"/>
          <p:cNvSpPr txBox="1"/>
          <p:nvPr/>
        </p:nvSpPr>
        <p:spPr>
          <a:xfrm>
            <a:off x="5178900" y="1152475"/>
            <a:ext cx="3616200" cy="3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Brief History</a:t>
            </a:r>
            <a:endParaRPr sz="1800" u="sng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2007 - Founded (2 Co-Founders)</a:t>
            </a:r>
            <a:endParaRPr sz="180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2009 - I Joined as Employee #4</a:t>
            </a:r>
            <a:endParaRPr sz="180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2011 - Navy &amp; DARPA Contracts,    Rapid Growth</a:t>
            </a:r>
            <a:endParaRPr sz="180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2014 - Sold to Novetta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50050"/>
            <a:ext cx="2837450" cy="16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6175" y="3350350"/>
            <a:ext cx="2582675" cy="16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Trimpakt - 2016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219400" y="1076275"/>
            <a:ext cx="4656000" cy="12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Legal Cannabis &amp; Hemp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Wholesale B2B Marketplace, CRM &amp; Compliance</a:t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5178900" y="1076275"/>
            <a:ext cx="3471900" cy="19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Brief History</a:t>
            </a:r>
            <a:endParaRPr sz="1800" u="sng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2016 - Co-Founded (4 partners)</a:t>
            </a:r>
            <a:endParaRPr sz="180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2017 - Beta Release + Iterate</a:t>
            </a:r>
            <a:endParaRPr sz="180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2019 - Official Product Launch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75" y="3323413"/>
            <a:ext cx="2714800" cy="160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3625" y="3197375"/>
            <a:ext cx="2643798" cy="18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475" y="3178725"/>
            <a:ext cx="1928800" cy="189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311700" y="908075"/>
            <a:ext cx="8520600" cy="13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think when you hear the term startup?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Startup Traits</a:t>
            </a: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Designed for rapid growth &amp; scalability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Large target audience or customer base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Generally technology focused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Typically requires funding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Goal is usually investor and/or founder exit</a:t>
            </a: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575" y="1278675"/>
            <a:ext cx="4015475" cy="30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Is Easy</a:t>
            </a:r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Barrier to entry for tech startups is extremely low</a:t>
            </a:r>
            <a:endParaRPr/>
          </a:p>
        </p:txBody>
      </p:sp>
      <p:sp>
        <p:nvSpPr>
          <p:cNvPr id="129" name="Google Shape;129;p21"/>
          <p:cNvSpPr txBox="1"/>
          <p:nvPr/>
        </p:nvSpPr>
        <p:spPr>
          <a:xfrm>
            <a:off x="1356252" y="1687363"/>
            <a:ext cx="15858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Source Control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6436650" y="1687375"/>
            <a:ext cx="15858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Hosting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1356252" y="3115625"/>
            <a:ext cx="15858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Deployment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6436650" y="3115625"/>
            <a:ext cx="15858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Development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525" y="2112375"/>
            <a:ext cx="1181749" cy="6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027" y="2112375"/>
            <a:ext cx="1167149" cy="6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5" y="2059025"/>
            <a:ext cx="1051675" cy="8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6026" y="2125700"/>
            <a:ext cx="1181751" cy="73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225" y="3473175"/>
            <a:ext cx="1007981" cy="87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26350" y="3473172"/>
            <a:ext cx="1743822" cy="8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88325" y="3493350"/>
            <a:ext cx="1585800" cy="83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28675" y="3473175"/>
            <a:ext cx="1007975" cy="50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16742" y="3473175"/>
            <a:ext cx="2215559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38264" y="4080150"/>
            <a:ext cx="118878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16753" y="4114498"/>
            <a:ext cx="1477373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83834" y="4080150"/>
            <a:ext cx="654692" cy="8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675</Words>
  <Application>Microsoft Office PowerPoint</Application>
  <PresentationFormat>On-screen Show (16:9)</PresentationFormat>
  <Paragraphs>134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Raleway</vt:lpstr>
      <vt:lpstr>Source Sans Pro</vt:lpstr>
      <vt:lpstr>Plum</vt:lpstr>
      <vt:lpstr>Startups &amp; Entrepreneurship</vt:lpstr>
      <vt:lpstr>Quick Bio</vt:lpstr>
      <vt:lpstr>Why Talk About Startups?</vt:lpstr>
      <vt:lpstr>Pragmatech - 2005</vt:lpstr>
      <vt:lpstr>Digital Results Group - 2009</vt:lpstr>
      <vt:lpstr>Trimpakt - 2016</vt:lpstr>
      <vt:lpstr>What do you think when you hear the term startup?</vt:lpstr>
      <vt:lpstr>Startup Traits</vt:lpstr>
      <vt:lpstr>Starting Is Easy</vt:lpstr>
      <vt:lpstr>What Should I Expect?</vt:lpstr>
      <vt:lpstr>The Good</vt:lpstr>
      <vt:lpstr>The Bad &amp; The Ugly</vt:lpstr>
      <vt:lpstr>So You Want to Build a Startup?</vt:lpstr>
      <vt:lpstr>Getting Started</vt:lpstr>
      <vt:lpstr>Ideas</vt:lpstr>
      <vt:lpstr>Choosing Partners</vt:lpstr>
      <vt:lpstr>Funding Options</vt:lpstr>
      <vt:lpstr>PowerPoint Presentation</vt:lpstr>
      <vt:lpstr>The Game Plan</vt:lpstr>
      <vt:lpstr>Exit Strategy</vt:lpstr>
      <vt:lpstr>PowerPoint Presentation</vt:lpstr>
      <vt:lpstr>Takeaways</vt:lpstr>
      <vt:lpstr>Suggested Reading</vt:lpstr>
      <vt:lpstr>Q &amp;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Startups &amp; Entrepreneurship</dc:title>
  <dc:creator>Bravaco, Ralph</dc:creator>
  <cp:lastModifiedBy>Information Technology</cp:lastModifiedBy>
  <cp:revision>1</cp:revision>
  <dcterms:modified xsi:type="dcterms:W3CDTF">2019-11-14T14:41:21Z</dcterms:modified>
</cp:coreProperties>
</file>