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Default Extension="pdf" ContentType="application/pdf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notesSlides/notesSlide14.xml" ContentType="application/vnd.openxmlformats-officedocument.presentationml.notesSlide+xml"/>
  <Override PartName="/ppt/slideLayouts/slideLayout3.xml" ContentType="application/vnd.openxmlformats-officedocument.presentationml.slideLayout+xml"/>
  <Default Extension="tiff" ContentType="image/tiff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3" r:id="rId11"/>
    <p:sldId id="274" r:id="rId12"/>
    <p:sldId id="265" r:id="rId13"/>
    <p:sldId id="266" r:id="rId14"/>
    <p:sldId id="267" r:id="rId15"/>
    <p:sldId id="268" r:id="rId16"/>
    <p:sldId id="269" r:id="rId17"/>
    <p:sldId id="272" r:id="rId18"/>
    <p:sldId id="270" r:id="rId19"/>
    <p:sldId id="271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4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40" autoAdjust="0"/>
    <p:restoredTop sz="80769" autoAdjust="0"/>
  </p:normalViewPr>
  <p:slideViewPr>
    <p:cSldViewPr snapToGrid="0" snapToObjects="1">
      <p:cViewPr varScale="1">
        <p:scale>
          <a:sx n="116" d="100"/>
          <a:sy n="116" d="100"/>
        </p:scale>
        <p:origin x="-22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43AB4A-3BB2-354D-9358-81D9BED3DF7B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00855-5355-974C-AD1A-FE83E6E9A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Relationship Id="rId3" Type="http://schemas.openxmlformats.org/officeDocument/2006/relationships/hyperlink" Target="https://www.facebook.com/pages/Rediscovering-Mathematics/206884079380485" TargetMode="Externa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Discuss the symbiotic relationship between mathematics and computer science, and the dual qualities and skills needed by a computer scientist.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Mathematics – Describes deep abstract ideas and structure elegantly.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Example:  RSA methods for encryption.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Engineering – Provides handy ways to experiment, visualize, and generate data.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Example: Fractals.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Well, it works… but</a:t>
            </a:r>
          </a:p>
          <a:p>
            <a:r>
              <a:rPr lang="en-US" dirty="0" smtClean="0"/>
              <a:t>Unsatisfying.  It doesn’t generalize.  It is dull math.  It does not reveal any structure.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next few:</a:t>
            </a:r>
            <a:r>
              <a:rPr lang="en-US" baseline="0" dirty="0" smtClean="0"/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(1)(2)(4)(3)	(1)(2)(4)(3)(5)	(1)(2)(4)(35)	(1)(2)(4)(5)	(1)(2)(4)(5)(3)	(1)(2)(45)	(1)(2)(45)(3)	(1)(2)(5)	(1)(2)(5)(3)	(1)(2)(5)(3)(4)	(1)(2)(5)(34)	(1)(2)(5)(4)	(1)(2)(5)(4)(3)	(1)(23)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(1)(23)(4)	(1)(23)(4)(5)	(1)(23)(45)	(1)(23)(5)	(1)(23)(5)(4)	(1)(234)	(1)(234)(5)</a:t>
            </a:r>
          </a:p>
          <a:p>
            <a:endParaRPr lang="en-US" dirty="0" smtClean="0"/>
          </a:p>
          <a:p>
            <a:r>
              <a:rPr lang="en-US" dirty="0" smtClean="0"/>
              <a:t>Run</a:t>
            </a:r>
            <a:r>
              <a:rPr lang="en-US" baseline="0" dirty="0" smtClean="0"/>
              <a:t> the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that choices are  2^n.  Explain recursive structure. </a:t>
            </a:r>
          </a:p>
          <a:p>
            <a:r>
              <a:rPr lang="en-US" dirty="0" smtClean="0"/>
              <a:t>Choose how many buttons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</a:t>
            </a:r>
            <a:r>
              <a:rPr lang="en-US" baseline="0" dirty="0" smtClean="0"/>
              <a:t> are not in first choice, where </a:t>
            </a:r>
            <a:r>
              <a:rPr lang="en-US" baseline="0" dirty="0" err="1" smtClean="0"/>
              <a:t>k</a:t>
            </a:r>
            <a:r>
              <a:rPr lang="en-US" baseline="0" dirty="0" smtClean="0"/>
              <a:t> range from 0 to n-1.  There are </a:t>
            </a:r>
            <a:r>
              <a:rPr lang="en-US" baseline="0" dirty="0" err="1" smtClean="0"/>
              <a:t>C(n,n-k</a:t>
            </a:r>
            <a:r>
              <a:rPr lang="en-US" baseline="0" dirty="0" smtClean="0"/>
              <a:t>) ways to choose, and for each one you have </a:t>
            </a:r>
            <a:r>
              <a:rPr lang="en-US" baseline="0" dirty="0" err="1" smtClean="0"/>
              <a:t>F(k</a:t>
            </a:r>
            <a:r>
              <a:rPr lang="en-US" baseline="0" dirty="0" smtClean="0"/>
              <a:t>) combos.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Proof:  Either we select zero buttons or not.  There is one way to select zero buttons. Otherwise, Select the first subset of keys.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case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5.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key – C(5,1) followed by a 4-button lock.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keys – C(5,2) followed by a 3-button lock.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 keys – C(5,3) followed by a 2-button lock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Four keys – C(5,4) followed by a 1-button lock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Five keys – C(5,5) followed by a 0-button lock.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closed form is open question – I don’t know how hard</a:t>
            </a:r>
            <a:r>
              <a:rPr lang="en-US" baseline="0" dirty="0" smtClean="0"/>
              <a:t>.  Reinforce how we may not have noticed this beautiful recursions without the program to help us.</a:t>
            </a:r>
          </a:p>
          <a:p>
            <a:r>
              <a:rPr lang="en-US" baseline="0" dirty="0" smtClean="0"/>
              <a:t>Closed form – open question…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is structure there too.</a:t>
            </a:r>
          </a:p>
          <a:p>
            <a:r>
              <a:rPr lang="en-US" dirty="0" smtClean="0"/>
              <a:t>This is due to Tim Woodcock.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Explain </a:t>
            </a:r>
            <a:r>
              <a:rPr lang="en-US" dirty="0" err="1" smtClean="0"/>
              <a:t>f(n,k</a:t>
            </a:r>
            <a:r>
              <a:rPr lang="en-US" dirty="0" smtClean="0"/>
              <a:t>) .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 that f(n,0) = f(0,k) = 1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Motivate</a:t>
            </a:r>
            <a:r>
              <a:rPr lang="en-US" baseline="0" dirty="0" smtClean="0"/>
              <a:t> recursive structure.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Proof: 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Do f(5,k) as example.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Either we use button 5 or we do not.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Without button 5 we have f(4,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button 5, we can either include the button in a step with other buttons or leave it on its own. 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its own, we have f(4, k-1), and we choose which one of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slots gets button 5.  If we include button 5 in a step with other buttons, we choose which of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steps presses 5, giving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*f(4,k).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 Java</a:t>
            </a:r>
            <a:r>
              <a:rPr lang="en-US" baseline="0" dirty="0" smtClean="0"/>
              <a:t>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how the lock works.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Inspired by a question from Marc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Dostie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my </a:t>
            </a:r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Rediscovering Mathematics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recursion, binary number</a:t>
            </a:r>
            <a:r>
              <a:rPr lang="en-US" baseline="0" dirty="0" smtClean="0"/>
              <a:t> analog. Every new button is either on or off with the earlier combinations.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First choose how many buttons </a:t>
            </a:r>
            <a:r>
              <a:rPr lang="en-US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0 to 5 inclusive will be pressed, This is C(5, </a:t>
            </a:r>
            <a:r>
              <a:rPr lang="en-US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 Then for each of the C(5,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k)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sets of </a:t>
            </a:r>
            <a:r>
              <a:rPr lang="en-US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numbers, multiply by the number of ways to order the </a:t>
            </a:r>
            <a:r>
              <a:rPr lang="en-US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numbers. (i.e., </a:t>
            </a:r>
            <a:r>
              <a:rPr lang="en-US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!).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Notice the red Pascal’s triangle from the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C(</a:t>
            </a:r>
            <a:r>
              <a:rPr lang="en-US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n,k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)’s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The black numbers are factorials.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Notice that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*C(n-1,k)*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! =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 P(n-1,k) =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P(n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k+1).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Note, for example, that P(4,2) * 5 = 4*3 * 5 = 5 * 4 * 3 = P(5,3). And, this generalizes, so that multiplying each term by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shifts that term to the right in the next row.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Reinforce how experimenting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helps discovery which leads to proof.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Proof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discovery.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Choose either no buttons or some.  There is one way to choose none. Otherwise, we choose one of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numbers for the first button and we continue with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-1 button lock.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Closed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form… open question for you.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Notice the red Pascal’s triangle from the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C(</a:t>
            </a:r>
            <a:r>
              <a:rPr lang="en-US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n,k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)’s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The black numbers are factorials.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Choose either no buttons or some.  There is one way to choose none. Otherwise, we choose one of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numbers for the first button and we continue with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-1 button lock.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Closed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form… open question </a:t>
            </a: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you.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Well, it works… but</a:t>
            </a:r>
          </a:p>
          <a:p>
            <a:r>
              <a:rPr lang="en-US" dirty="0" smtClean="0"/>
              <a:t>Unsatisfying.  It doesn’t generalize.  It is dull math.  It does not reveal any structure.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00855-5355-974C-AD1A-FE83E6E9A32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B321-78AA-A445-9E5A-74305BE902EC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9CF0B8-9189-624E-8E1E-23845A4D73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B321-78AA-A445-9E5A-74305BE902EC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CF0B8-9189-624E-8E1E-23845A4D73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29CF0B8-9189-624E-8E1E-23845A4D73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B321-78AA-A445-9E5A-74305BE902EC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B321-78AA-A445-9E5A-74305BE902EC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29CF0B8-9189-624E-8E1E-23845A4D73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B321-78AA-A445-9E5A-74305BE902EC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9CF0B8-9189-624E-8E1E-23845A4D73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9DFB321-78AA-A445-9E5A-74305BE902EC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CF0B8-9189-624E-8E1E-23845A4D73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B321-78AA-A445-9E5A-74305BE902EC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29CF0B8-9189-624E-8E1E-23845A4D73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B321-78AA-A445-9E5A-74305BE902EC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29CF0B8-9189-624E-8E1E-23845A4D73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B321-78AA-A445-9E5A-74305BE902EC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9CF0B8-9189-624E-8E1E-23845A4D73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9CF0B8-9189-624E-8E1E-23845A4D73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B321-78AA-A445-9E5A-74305BE902EC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29CF0B8-9189-624E-8E1E-23845A4D73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9DFB321-78AA-A445-9E5A-74305BE902EC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9DFB321-78AA-A445-9E5A-74305BE902EC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9CF0B8-9189-624E-8E1E-23845A4D73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tif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df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tif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tif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hyperlink" Target="https://www.facebook.com/RediscoveringMath/timeline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Macintosh%20HD:Users:shai:Documents:Shai:Research:Talks:Providence_2015-16:Talk-PC.docx!OLE_LINK1" TargetMode="External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Macintosh%20HD:Users:shai:Documents:Shai:Research:Talks:Providence_2015-16:Talk-PC.docx!OLE_LINK1" TargetMode="External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Benefits of Computers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Experimenting and Discovery in Mathematics</a:t>
            </a:r>
            <a:br>
              <a:rPr lang="en-US" dirty="0" smtClean="0"/>
            </a:br>
            <a:endParaRPr lang="en-US" sz="2667" dirty="0"/>
          </a:p>
        </p:txBody>
      </p:sp>
      <p:pic>
        <p:nvPicPr>
          <p:cNvPr id="4" name="Picture 3" descr="HeartAr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7600" y="3464560"/>
            <a:ext cx="3994912" cy="24968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Ad-Hoc Solution for </a:t>
            </a:r>
            <a:r>
              <a:rPr lang="en-US" i="1" dirty="0" smtClean="0"/>
              <a:t>F</a:t>
            </a:r>
            <a:r>
              <a:rPr lang="en-US" dirty="0" smtClean="0"/>
              <a:t>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Arial"/>
                <a:cs typeface="Arial"/>
              </a:rPr>
              <a:t>How many total buttons </a:t>
            </a:r>
            <a:r>
              <a:rPr lang="en-US" i="1" dirty="0" err="1" smtClean="0">
                <a:latin typeface="Arial"/>
                <a:cs typeface="Arial"/>
              </a:rPr>
              <a:t>k</a:t>
            </a:r>
            <a:r>
              <a:rPr lang="en-US" i="1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out of 5 will be pressed?  And, for each </a:t>
            </a:r>
            <a:r>
              <a:rPr lang="en-US" i="1" dirty="0" err="1" smtClean="0">
                <a:latin typeface="Arial"/>
                <a:cs typeface="Arial"/>
              </a:rPr>
              <a:t>k</a:t>
            </a:r>
            <a:r>
              <a:rPr lang="en-US" i="1" dirty="0" smtClean="0">
                <a:latin typeface="Arial"/>
                <a:cs typeface="Arial"/>
              </a:rPr>
              <a:t>, </a:t>
            </a:r>
          </a:p>
          <a:p>
            <a:pPr>
              <a:buNone/>
            </a:pPr>
            <a:r>
              <a:rPr lang="en-US" dirty="0" smtClean="0">
                <a:latin typeface="Arial"/>
                <a:cs typeface="Arial"/>
              </a:rPr>
              <a:t>How many ways to press the buttons in order with simultaneous presses?</a:t>
            </a:r>
          </a:p>
          <a:p>
            <a:pPr>
              <a:buNone/>
            </a:pPr>
            <a:r>
              <a:rPr lang="en-US" dirty="0" smtClean="0">
                <a:latin typeface="Arial"/>
                <a:cs typeface="Arial"/>
              </a:rPr>
              <a:t> </a:t>
            </a:r>
          </a:p>
          <a:p>
            <a:pPr>
              <a:buNone/>
            </a:pPr>
            <a:r>
              <a:rPr lang="en-US" i="1" dirty="0" smtClean="0">
                <a:latin typeface="Arial"/>
                <a:cs typeface="Arial"/>
              </a:rPr>
              <a:t>K = </a:t>
            </a:r>
            <a:r>
              <a:rPr lang="en-US" dirty="0" smtClean="0">
                <a:latin typeface="Arial"/>
                <a:cs typeface="Arial"/>
              </a:rPr>
              <a:t>0 : 			C(5,0) * 1 = 1</a:t>
            </a:r>
          </a:p>
          <a:p>
            <a:pPr>
              <a:buNone/>
            </a:pPr>
            <a:r>
              <a:rPr lang="en-US" dirty="0" smtClean="0">
                <a:latin typeface="Arial"/>
                <a:cs typeface="Arial"/>
              </a:rPr>
              <a:t> </a:t>
            </a:r>
          </a:p>
          <a:p>
            <a:pPr>
              <a:buNone/>
            </a:pPr>
            <a:r>
              <a:rPr lang="en-US" i="1" dirty="0" smtClean="0">
                <a:latin typeface="Arial"/>
                <a:cs typeface="Arial"/>
              </a:rPr>
              <a:t>K = </a:t>
            </a:r>
            <a:r>
              <a:rPr lang="en-US" dirty="0" smtClean="0">
                <a:latin typeface="Arial"/>
                <a:cs typeface="Arial"/>
              </a:rPr>
              <a:t>1: 			C(5,1) * 1 = 5</a:t>
            </a:r>
          </a:p>
          <a:p>
            <a:pPr>
              <a:buNone/>
            </a:pPr>
            <a:r>
              <a:rPr lang="en-US" dirty="0" smtClean="0">
                <a:latin typeface="Arial"/>
                <a:cs typeface="Arial"/>
              </a:rPr>
              <a:t> </a:t>
            </a:r>
          </a:p>
          <a:p>
            <a:pPr>
              <a:buNone/>
            </a:pPr>
            <a:r>
              <a:rPr lang="en-US" i="1" dirty="0" smtClean="0">
                <a:latin typeface="Arial"/>
                <a:cs typeface="Arial"/>
              </a:rPr>
              <a:t>K = </a:t>
            </a:r>
            <a:r>
              <a:rPr lang="en-US" dirty="0" smtClean="0">
                <a:latin typeface="Arial"/>
                <a:cs typeface="Arial"/>
              </a:rPr>
              <a:t>2: 		C(5,2) * (1 + 2) = 10 + 20 = 30</a:t>
            </a:r>
          </a:p>
          <a:p>
            <a:pPr algn="ctr">
              <a:buNone/>
            </a:pPr>
            <a:r>
              <a:rPr lang="en-US" dirty="0" smtClean="0">
                <a:latin typeface="Arial"/>
                <a:cs typeface="Arial"/>
              </a:rPr>
              <a:t>Either you press both buttons at once (1) or each separately (2)</a:t>
            </a:r>
          </a:p>
          <a:p>
            <a:pPr>
              <a:buNone/>
            </a:pPr>
            <a:r>
              <a:rPr lang="en-US" dirty="0" smtClean="0">
                <a:latin typeface="Arial"/>
                <a:cs typeface="Arial"/>
              </a:rPr>
              <a:t> </a:t>
            </a:r>
          </a:p>
          <a:p>
            <a:pPr>
              <a:buNone/>
            </a:pPr>
            <a:r>
              <a:rPr lang="en-US" i="1" dirty="0" smtClean="0">
                <a:latin typeface="Arial"/>
                <a:cs typeface="Arial"/>
              </a:rPr>
              <a:t>K = </a:t>
            </a:r>
            <a:r>
              <a:rPr lang="en-US" dirty="0" smtClean="0">
                <a:latin typeface="Arial"/>
                <a:cs typeface="Arial"/>
              </a:rPr>
              <a:t>3: 		C(5,3) * (1 + 6 + 6) =  10 + 60 + 60 = 130 </a:t>
            </a:r>
          </a:p>
          <a:p>
            <a:pPr>
              <a:buNone/>
            </a:pPr>
            <a:endParaRPr lang="en-US" dirty="0" smtClean="0">
              <a:latin typeface="Arial"/>
              <a:cs typeface="Arial"/>
            </a:endParaRPr>
          </a:p>
          <a:p>
            <a:pPr algn="ctr">
              <a:buNone/>
            </a:pPr>
            <a:r>
              <a:rPr lang="en-US" dirty="0" smtClean="0">
                <a:latin typeface="Arial"/>
                <a:cs typeface="Arial"/>
              </a:rPr>
              <a:t>All three at once (1), or split them 21 or 12,  (3 + 3), or all three separately (6).</a:t>
            </a:r>
          </a:p>
          <a:p>
            <a:pPr>
              <a:buNone/>
            </a:pPr>
            <a:r>
              <a:rPr lang="en-US" dirty="0" smtClean="0">
                <a:latin typeface="Arial"/>
                <a:cs typeface="Arial"/>
              </a:rPr>
              <a:t> </a:t>
            </a:r>
          </a:p>
          <a:p>
            <a:pPr>
              <a:buNone/>
            </a:pPr>
            <a:endParaRPr lang="en-US" dirty="0" smtClean="0">
              <a:latin typeface="Arial"/>
              <a:cs typeface="Arial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Ad-Hoc Solution for </a:t>
            </a:r>
            <a:r>
              <a:rPr lang="en-US" i="1" dirty="0" smtClean="0"/>
              <a:t>F</a:t>
            </a:r>
            <a:r>
              <a:rPr lang="en-US" dirty="0" smtClean="0"/>
              <a:t>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Arial"/>
                <a:cs typeface="Arial"/>
              </a:rPr>
              <a:t> </a:t>
            </a:r>
          </a:p>
          <a:p>
            <a:pPr>
              <a:buNone/>
            </a:pPr>
            <a:r>
              <a:rPr lang="en-US" i="1" dirty="0" smtClean="0">
                <a:latin typeface="Arial"/>
                <a:cs typeface="Arial"/>
              </a:rPr>
              <a:t>K = </a:t>
            </a:r>
            <a:r>
              <a:rPr lang="en-US" dirty="0" smtClean="0">
                <a:latin typeface="Arial"/>
                <a:cs typeface="Arial"/>
              </a:rPr>
              <a:t>4: </a:t>
            </a:r>
          </a:p>
          <a:p>
            <a:pPr algn="ctr">
              <a:buNone/>
            </a:pPr>
            <a:r>
              <a:rPr lang="en-US" dirty="0" smtClean="0">
                <a:latin typeface="Arial"/>
                <a:cs typeface="Arial"/>
              </a:rPr>
              <a:t>C(5,4) * (1 + 8 + 6 +  36 + 24) = 375</a:t>
            </a:r>
          </a:p>
          <a:p>
            <a:pPr>
              <a:buNone/>
            </a:pPr>
            <a:r>
              <a:rPr lang="en-US" dirty="0" smtClean="0">
                <a:latin typeface="Arial"/>
                <a:cs typeface="Arial"/>
              </a:rPr>
              <a:t> </a:t>
            </a:r>
          </a:p>
          <a:p>
            <a:pPr algn="ctr">
              <a:buNone/>
            </a:pPr>
            <a:r>
              <a:rPr lang="en-US" dirty="0" smtClean="0">
                <a:latin typeface="Arial"/>
                <a:cs typeface="Arial"/>
              </a:rPr>
              <a:t>All at once (1), split 13 or 31 (4 + 4), or split 22 (6), or split 112 or 121 or 211 (12*3), or all separately (24).</a:t>
            </a:r>
          </a:p>
          <a:p>
            <a:pPr>
              <a:buNone/>
            </a:pPr>
            <a:r>
              <a:rPr lang="en-US" dirty="0" smtClean="0">
                <a:latin typeface="Arial"/>
                <a:cs typeface="Arial"/>
              </a:rPr>
              <a:t> </a:t>
            </a:r>
          </a:p>
          <a:p>
            <a:pPr>
              <a:buNone/>
            </a:pPr>
            <a:r>
              <a:rPr lang="en-US" i="1" dirty="0" smtClean="0">
                <a:latin typeface="Arial"/>
                <a:cs typeface="Arial"/>
              </a:rPr>
              <a:t>K = </a:t>
            </a:r>
            <a:r>
              <a:rPr lang="en-US" dirty="0" smtClean="0">
                <a:latin typeface="Arial"/>
                <a:cs typeface="Arial"/>
              </a:rPr>
              <a:t>5: </a:t>
            </a:r>
          </a:p>
          <a:p>
            <a:pPr algn="ctr">
              <a:buNone/>
            </a:pPr>
            <a:r>
              <a:rPr lang="en-US" dirty="0" smtClean="0">
                <a:latin typeface="Arial"/>
                <a:cs typeface="Arial"/>
              </a:rPr>
              <a:t>C(5,5) * (1 + 10 + 20 + 60 + 90 + 240 + 120)  =  541</a:t>
            </a:r>
          </a:p>
          <a:p>
            <a:pPr>
              <a:buNone/>
            </a:pPr>
            <a:endParaRPr lang="en-US" dirty="0" smtClean="0">
              <a:latin typeface="Arial"/>
              <a:cs typeface="Arial"/>
            </a:endParaRPr>
          </a:p>
          <a:p>
            <a:pPr algn="ctr">
              <a:buNone/>
            </a:pPr>
            <a:r>
              <a:rPr lang="en-US" dirty="0" smtClean="0">
                <a:latin typeface="Arial"/>
                <a:cs typeface="Arial"/>
              </a:rPr>
              <a:t>All at once (1), split 14 or 41 (5+5), 23 or 32 (10+10), 113 or 131 or 311 (20+20+20), or 122 or 212 or 221 (30+30+30), or 2111 or 1211 or 1121 or 1112 (60*4), or all separately (120).</a:t>
            </a:r>
          </a:p>
          <a:p>
            <a:pPr>
              <a:buNone/>
            </a:pPr>
            <a:r>
              <a:rPr lang="en-US" dirty="0" smtClean="0">
                <a:latin typeface="Arial"/>
                <a:cs typeface="Arial"/>
              </a:rPr>
              <a:t> </a:t>
            </a:r>
          </a:p>
          <a:p>
            <a:pPr algn="ctr">
              <a:buNone/>
            </a:pPr>
            <a:r>
              <a:rPr lang="en-US" dirty="0" smtClean="0">
                <a:latin typeface="Arial"/>
                <a:cs typeface="Arial"/>
              </a:rPr>
              <a:t>Total = 541 + 375 + 130 + 30 + 5 + 1 = 1082</a:t>
            </a:r>
          </a:p>
          <a:p>
            <a:pPr>
              <a:buNone/>
            </a:pPr>
            <a:endParaRPr lang="en-US" dirty="0" smtClean="0">
              <a:latin typeface="Arial"/>
              <a:cs typeface="Arial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Generating Combos for </a:t>
            </a:r>
            <a:r>
              <a:rPr lang="en-US" i="1" dirty="0" smtClean="0"/>
              <a:t>F</a:t>
            </a:r>
            <a:r>
              <a:rPr lang="en-US" dirty="0" smtClean="0"/>
              <a:t>(5) with a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latin typeface="Arial"/>
                <a:cs typeface="Arial"/>
              </a:rPr>
              <a:t>Order the choices lexicographically (alphabetically) in this way:</a:t>
            </a:r>
          </a:p>
          <a:p>
            <a:pPr>
              <a:buNone/>
            </a:pPr>
            <a:r>
              <a:rPr lang="en-US" sz="2000" dirty="0" smtClean="0">
                <a:latin typeface="Arial"/>
                <a:cs typeface="Arial"/>
              </a:rPr>
              <a:t>(), 1, (12), (123), (1234), (12345), (1235), (124), (1245), (125), (13),</a:t>
            </a:r>
          </a:p>
          <a:p>
            <a:pPr>
              <a:buNone/>
            </a:pPr>
            <a:r>
              <a:rPr lang="en-US" sz="2000" dirty="0" smtClean="0">
                <a:latin typeface="Arial"/>
                <a:cs typeface="Arial"/>
              </a:rPr>
              <a:t>(134), (1345), (135), (14), (145), (15), 2, (23),(234), (2345), (235), (24),</a:t>
            </a:r>
          </a:p>
          <a:p>
            <a:pPr>
              <a:buNone/>
            </a:pPr>
            <a:r>
              <a:rPr lang="en-US" sz="2000" dirty="0" smtClean="0">
                <a:latin typeface="Arial"/>
                <a:cs typeface="Arial"/>
              </a:rPr>
              <a:t>(245), (25), 3, (34), (345), (35), 4, (45), 5</a:t>
            </a:r>
          </a:p>
          <a:p>
            <a:pPr>
              <a:buNone/>
            </a:pPr>
            <a:r>
              <a:rPr lang="en-US" sz="2000" dirty="0" smtClean="0">
                <a:latin typeface="Arial"/>
                <a:cs typeface="Arial"/>
              </a:rPr>
              <a:t> </a:t>
            </a:r>
          </a:p>
          <a:p>
            <a:pPr algn="ctr">
              <a:buNone/>
            </a:pPr>
            <a:r>
              <a:rPr lang="en-US" sz="2000" dirty="0" smtClean="0">
                <a:latin typeface="Arial"/>
                <a:cs typeface="Arial"/>
              </a:rPr>
              <a:t>Algorithm for Generating Combos</a:t>
            </a:r>
          </a:p>
          <a:p>
            <a:pPr>
              <a:buNone/>
            </a:pPr>
            <a:r>
              <a:rPr lang="en-US" sz="2000" dirty="0" smtClean="0">
                <a:latin typeface="Arial"/>
                <a:cs typeface="Arial"/>
              </a:rPr>
              <a:t> </a:t>
            </a:r>
          </a:p>
          <a:p>
            <a:pPr>
              <a:buNone/>
            </a:pPr>
            <a:r>
              <a:rPr lang="en-US" sz="2000" dirty="0" smtClean="0">
                <a:latin typeface="Arial"/>
                <a:cs typeface="Arial"/>
              </a:rPr>
              <a:t>Start with the blank combo (). Repeat until no new combos:</a:t>
            </a:r>
          </a:p>
          <a:p>
            <a:pPr marL="457200" lvl="0" indent="-457200">
              <a:buNone/>
            </a:pPr>
            <a:r>
              <a:rPr lang="en-US" sz="2000" dirty="0" smtClean="0">
                <a:latin typeface="Arial"/>
                <a:cs typeface="Arial"/>
              </a:rPr>
              <a:t>1. If numbers 1-5 are not all included, add the “first” </a:t>
            </a:r>
            <a:r>
              <a:rPr lang="en-US" sz="2000" i="1" dirty="0" smtClean="0">
                <a:latin typeface="Arial"/>
                <a:cs typeface="Arial"/>
              </a:rPr>
              <a:t>choice</a:t>
            </a:r>
            <a:r>
              <a:rPr lang="en-US" sz="2000" dirty="0" smtClean="0">
                <a:latin typeface="Arial"/>
                <a:cs typeface="Arial"/>
              </a:rPr>
              <a:t> that does not duplicate a number.</a:t>
            </a:r>
          </a:p>
          <a:p>
            <a:pPr marL="457200" lvl="0" indent="-457200">
              <a:buNone/>
            </a:pPr>
            <a:r>
              <a:rPr lang="en-US" sz="2000" dirty="0" smtClean="0">
                <a:latin typeface="Arial"/>
                <a:cs typeface="Arial"/>
              </a:rPr>
              <a:t>2. If all 5 numbers are included, then remove a </a:t>
            </a:r>
            <a:r>
              <a:rPr lang="en-US" sz="2000" i="1" dirty="0" smtClean="0">
                <a:latin typeface="Arial"/>
                <a:cs typeface="Arial"/>
              </a:rPr>
              <a:t>choice</a:t>
            </a:r>
            <a:r>
              <a:rPr lang="en-US" sz="2000" dirty="0" smtClean="0">
                <a:latin typeface="Arial"/>
                <a:cs typeface="Arial"/>
              </a:rPr>
              <a:t> from the right end, and replace it with the “first” </a:t>
            </a:r>
            <a:r>
              <a:rPr lang="en-US" sz="2000" i="1" dirty="0" smtClean="0">
                <a:latin typeface="Arial"/>
                <a:cs typeface="Arial"/>
              </a:rPr>
              <a:t>choice</a:t>
            </a:r>
            <a:r>
              <a:rPr lang="en-US" sz="2000" dirty="0" smtClean="0">
                <a:latin typeface="Arial"/>
                <a:cs typeface="Arial"/>
              </a:rPr>
              <a:t> that does not duplicate a number in the combo, or repeat a previously generated combo.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Combos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3429" dirty="0" smtClean="0">
                <a:latin typeface="Arial"/>
                <a:cs typeface="Arial"/>
              </a:rPr>
              <a:t>Let’s Try the Algorithm</a:t>
            </a:r>
          </a:p>
          <a:p>
            <a:pPr algn="ctr">
              <a:buNone/>
            </a:pPr>
            <a:endParaRPr lang="en-US" sz="2162" dirty="0" smtClean="0">
              <a:latin typeface="Arial"/>
              <a:cs typeface="Arial"/>
            </a:endParaRPr>
          </a:p>
          <a:p>
            <a:pPr algn="ctr">
              <a:buNone/>
            </a:pPr>
            <a:r>
              <a:rPr lang="en-US" sz="2162" dirty="0" smtClean="0">
                <a:latin typeface="Arial"/>
                <a:cs typeface="Arial"/>
              </a:rPr>
              <a:t>Here are the choices again in order:</a:t>
            </a:r>
          </a:p>
          <a:p>
            <a:pPr>
              <a:buNone/>
            </a:pPr>
            <a:r>
              <a:rPr lang="en-US" sz="2162" dirty="0" smtClean="0">
                <a:latin typeface="Arial"/>
                <a:cs typeface="Arial"/>
              </a:rPr>
              <a:t>(), 1, (12), (123), (1234), (12345), (1235), (124), (1245), (125), (13),</a:t>
            </a:r>
          </a:p>
          <a:p>
            <a:pPr>
              <a:buNone/>
            </a:pPr>
            <a:r>
              <a:rPr lang="en-US" sz="2162" dirty="0" smtClean="0">
                <a:latin typeface="Arial"/>
                <a:cs typeface="Arial"/>
              </a:rPr>
              <a:t>(134), (1345), (135), (14), (145), (15), 2, (23),(234), (2345), (235), (24),</a:t>
            </a:r>
          </a:p>
          <a:p>
            <a:pPr>
              <a:buNone/>
            </a:pPr>
            <a:r>
              <a:rPr lang="en-US" sz="2162" dirty="0" smtClean="0">
                <a:latin typeface="Arial"/>
                <a:cs typeface="Arial"/>
              </a:rPr>
              <a:t>(245), (25), 3, (34), (345), (35), 4, (45), 5</a:t>
            </a:r>
          </a:p>
          <a:p>
            <a:pPr>
              <a:buNone/>
            </a:pPr>
            <a:endParaRPr lang="en-US" sz="2162" dirty="0" smtClean="0">
              <a:latin typeface="Arial"/>
              <a:cs typeface="Arial"/>
            </a:endParaRPr>
          </a:p>
          <a:p>
            <a:pPr algn="ctr">
              <a:buNone/>
            </a:pPr>
            <a:r>
              <a:rPr lang="en-US" sz="2162" dirty="0" smtClean="0">
                <a:latin typeface="Arial"/>
                <a:cs typeface="Arial"/>
              </a:rPr>
              <a:t>And, the combos…</a:t>
            </a:r>
          </a:p>
          <a:p>
            <a:pPr>
              <a:buNone/>
            </a:pPr>
            <a:endParaRPr lang="en-US" sz="2581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2484" y="4728873"/>
          <a:ext cx="8333668" cy="132680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005688"/>
                <a:gridCol w="850473"/>
                <a:gridCol w="829816"/>
                <a:gridCol w="876357"/>
                <a:gridCol w="743189"/>
                <a:gridCol w="907095"/>
                <a:gridCol w="853595"/>
                <a:gridCol w="694256"/>
                <a:gridCol w="819451"/>
                <a:gridCol w="753748"/>
              </a:tblGrid>
              <a:tr h="517870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/>
                          <a:cs typeface="Arial"/>
                        </a:rPr>
                        <a:t>()</a:t>
                      </a: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/>
                          <a:cs typeface="Arial"/>
                        </a:rPr>
                        <a:t>1</a:t>
                      </a: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1200" b="0" baseline="0" dirty="0" smtClean="0">
                          <a:latin typeface="Arial"/>
                          <a:cs typeface="Arial"/>
                        </a:rPr>
                        <a:t> 2</a:t>
                      </a: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/>
                          <a:cs typeface="Arial"/>
                        </a:rPr>
                        <a:t>1 2 3</a:t>
                      </a: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/>
                          <a:cs typeface="Arial"/>
                        </a:rPr>
                        <a:t>1 2 3 4</a:t>
                      </a: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/>
                          <a:cs typeface="Arial"/>
                        </a:rPr>
                        <a:t>1 2 3 4 5 </a:t>
                      </a: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/>
                          <a:cs typeface="Arial"/>
                        </a:rPr>
                        <a:t>1 2 3 (45)</a:t>
                      </a: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/>
                          <a:cs typeface="Arial"/>
                        </a:rPr>
                        <a:t>1 2 3 5</a:t>
                      </a: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/>
                          <a:cs typeface="Arial"/>
                        </a:rPr>
                        <a:t>1 2 3 5 4</a:t>
                      </a: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/>
                          <a:cs typeface="Arial"/>
                        </a:rPr>
                        <a:t>1 2 (34)</a:t>
                      </a: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517870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/>
                          <a:cs typeface="Arial"/>
                        </a:rPr>
                        <a:t>1 2 (34)</a:t>
                      </a:r>
                      <a:r>
                        <a:rPr lang="en-US" sz="1200" b="0" baseline="0" dirty="0" smtClean="0">
                          <a:latin typeface="Arial"/>
                          <a:cs typeface="Arial"/>
                        </a:rPr>
                        <a:t> 5</a:t>
                      </a: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/>
                          <a:cs typeface="Arial"/>
                        </a:rPr>
                        <a:t>1 2 (345)</a:t>
                      </a: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/>
                          <a:cs typeface="Arial"/>
                        </a:rPr>
                        <a:t>1 2 (35)</a:t>
                      </a: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/>
                          <a:cs typeface="Arial"/>
                        </a:rPr>
                        <a:t>1 2 (35) 4</a:t>
                      </a: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/>
                          <a:cs typeface="Arial"/>
                        </a:rPr>
                        <a:t>1 2 4</a:t>
                      </a: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/>
                          <a:cs typeface="Arial"/>
                        </a:rPr>
                        <a:t>…</a:t>
                      </a:r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291066">
                <a:tc>
                  <a:txBody>
                    <a:bodyPr/>
                    <a:lstStyle/>
                    <a:p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Combos for Smaller Numbers of Buttons</a:t>
            </a:r>
            <a:endParaRPr lang="en-US" dirty="0"/>
          </a:p>
        </p:txBody>
      </p:sp>
      <p:pic>
        <p:nvPicPr>
          <p:cNvPr id="5" name="Picture 4" descr="Generate0-4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98032"/>
            <a:ext cx="9144000" cy="5092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Formula for </a:t>
            </a:r>
            <a:r>
              <a:rPr lang="en-US" i="1" dirty="0" err="1" smtClean="0"/>
              <a:t>F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en-US" sz="4400" i="1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4400" i="1" dirty="0" err="1" smtClean="0">
                <a:latin typeface="Times New Roman"/>
                <a:cs typeface="Times New Roman"/>
              </a:rPr>
              <a:t>F</a:t>
            </a:r>
            <a:r>
              <a:rPr lang="en-US" sz="4400" dirty="0" err="1" smtClean="0">
                <a:latin typeface="Times New Roman"/>
                <a:cs typeface="Times New Roman"/>
              </a:rPr>
              <a:t>(</a:t>
            </a:r>
            <a:r>
              <a:rPr lang="en-US" sz="4400" i="1" dirty="0" err="1" smtClean="0">
                <a:latin typeface="Times New Roman"/>
                <a:cs typeface="Times New Roman"/>
              </a:rPr>
              <a:t>n</a:t>
            </a:r>
            <a:r>
              <a:rPr lang="en-US" sz="4400" dirty="0" smtClean="0">
                <a:latin typeface="Times New Roman"/>
                <a:cs typeface="Times New Roman"/>
              </a:rPr>
              <a:t>) </a:t>
            </a:r>
            <a:r>
              <a:rPr lang="en-US" sz="4400" i="1" dirty="0" smtClean="0">
                <a:latin typeface="Times New Roman"/>
                <a:cs typeface="Times New Roman"/>
              </a:rPr>
              <a:t>=</a:t>
            </a:r>
          </a:p>
          <a:p>
            <a:pPr>
              <a:buNone/>
            </a:pPr>
            <a:endParaRPr lang="en-US" sz="2400" i="1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2000" i="1" dirty="0" smtClean="0">
                <a:latin typeface="Arial"/>
                <a:cs typeface="Arial"/>
              </a:rPr>
              <a:t>F</a:t>
            </a:r>
            <a:r>
              <a:rPr lang="en-US" sz="2000" dirty="0" smtClean="0">
                <a:latin typeface="Arial"/>
                <a:cs typeface="Arial"/>
              </a:rPr>
              <a:t>(5) </a:t>
            </a:r>
            <a:r>
              <a:rPr lang="en-US" sz="2000" i="1" dirty="0" smtClean="0">
                <a:latin typeface="Arial"/>
                <a:cs typeface="Arial"/>
              </a:rPr>
              <a:t>= C</a:t>
            </a:r>
            <a:r>
              <a:rPr lang="en-US" sz="2000" dirty="0" smtClean="0">
                <a:latin typeface="Arial"/>
                <a:cs typeface="Arial"/>
              </a:rPr>
              <a:t>(5,5)</a:t>
            </a:r>
            <a:r>
              <a:rPr lang="en-US" sz="2000" i="1" dirty="0" smtClean="0">
                <a:latin typeface="Arial"/>
                <a:cs typeface="Arial"/>
              </a:rPr>
              <a:t>F</a:t>
            </a:r>
            <a:r>
              <a:rPr lang="en-US" sz="2000" dirty="0" smtClean="0">
                <a:latin typeface="Arial"/>
                <a:cs typeface="Arial"/>
              </a:rPr>
              <a:t>(0) + </a:t>
            </a:r>
            <a:r>
              <a:rPr lang="en-US" sz="2000" i="1" dirty="0" smtClean="0">
                <a:latin typeface="Arial"/>
                <a:cs typeface="Arial"/>
              </a:rPr>
              <a:t>C</a:t>
            </a:r>
            <a:r>
              <a:rPr lang="en-US" sz="2000" dirty="0" smtClean="0">
                <a:latin typeface="Arial"/>
                <a:cs typeface="Arial"/>
              </a:rPr>
              <a:t>(5,4)</a:t>
            </a:r>
            <a:r>
              <a:rPr lang="en-US" sz="2000" i="1" dirty="0" smtClean="0">
                <a:latin typeface="Arial"/>
                <a:cs typeface="Arial"/>
              </a:rPr>
              <a:t>F</a:t>
            </a:r>
            <a:r>
              <a:rPr lang="en-US" sz="2000" dirty="0" smtClean="0">
                <a:latin typeface="Arial"/>
                <a:cs typeface="Arial"/>
              </a:rPr>
              <a:t>(1) + </a:t>
            </a:r>
            <a:r>
              <a:rPr lang="en-US" sz="2000" i="1" dirty="0" smtClean="0">
                <a:latin typeface="Arial"/>
                <a:cs typeface="Arial"/>
              </a:rPr>
              <a:t>C</a:t>
            </a:r>
            <a:r>
              <a:rPr lang="en-US" sz="2000" dirty="0" smtClean="0">
                <a:latin typeface="Arial"/>
                <a:cs typeface="Arial"/>
              </a:rPr>
              <a:t>(5,3)</a:t>
            </a:r>
            <a:r>
              <a:rPr lang="en-US" sz="2000" i="1" dirty="0" smtClean="0">
                <a:latin typeface="Arial"/>
                <a:cs typeface="Arial"/>
              </a:rPr>
              <a:t>F</a:t>
            </a:r>
            <a:r>
              <a:rPr lang="en-US" sz="2000" dirty="0" smtClean="0">
                <a:latin typeface="Arial"/>
                <a:cs typeface="Arial"/>
              </a:rPr>
              <a:t>(2) + </a:t>
            </a:r>
            <a:r>
              <a:rPr lang="en-US" sz="2000" i="1" dirty="0" smtClean="0">
                <a:latin typeface="Arial"/>
                <a:cs typeface="Arial"/>
              </a:rPr>
              <a:t>C</a:t>
            </a:r>
            <a:r>
              <a:rPr lang="en-US" sz="2000" dirty="0" smtClean="0">
                <a:latin typeface="Arial"/>
                <a:cs typeface="Arial"/>
              </a:rPr>
              <a:t>(5,2)</a:t>
            </a:r>
            <a:r>
              <a:rPr lang="en-US" sz="2000" i="1" dirty="0" smtClean="0">
                <a:latin typeface="Arial"/>
                <a:cs typeface="Arial"/>
              </a:rPr>
              <a:t>F</a:t>
            </a:r>
            <a:r>
              <a:rPr lang="en-US" sz="2000" dirty="0" smtClean="0">
                <a:latin typeface="Arial"/>
                <a:cs typeface="Arial"/>
              </a:rPr>
              <a:t>(3) + </a:t>
            </a:r>
            <a:r>
              <a:rPr lang="en-US" sz="2000" i="1" dirty="0" smtClean="0">
                <a:latin typeface="Arial"/>
                <a:cs typeface="Arial"/>
              </a:rPr>
              <a:t>C</a:t>
            </a:r>
            <a:r>
              <a:rPr lang="en-US" sz="2000" dirty="0" smtClean="0">
                <a:latin typeface="Arial"/>
                <a:cs typeface="Arial"/>
              </a:rPr>
              <a:t>(5,1)</a:t>
            </a:r>
            <a:r>
              <a:rPr lang="en-US" sz="2000" i="1" dirty="0" smtClean="0">
                <a:latin typeface="Arial"/>
                <a:cs typeface="Arial"/>
              </a:rPr>
              <a:t>F</a:t>
            </a:r>
            <a:r>
              <a:rPr lang="en-US" sz="2000" dirty="0" smtClean="0">
                <a:latin typeface="Arial"/>
                <a:cs typeface="Arial"/>
              </a:rPr>
              <a:t>(4) + 1 </a:t>
            </a:r>
          </a:p>
          <a:p>
            <a:pPr>
              <a:buNone/>
            </a:pPr>
            <a:endParaRPr lang="en-US" sz="2000" dirty="0" smtClean="0">
              <a:latin typeface="Times New Roman"/>
              <a:cs typeface="Times New Roman"/>
            </a:endParaRPr>
          </a:p>
          <a:p>
            <a:pPr algn="ctr">
              <a:buNone/>
            </a:pPr>
            <a:r>
              <a:rPr lang="en-US" sz="2000" dirty="0" smtClean="0">
                <a:latin typeface="Arial"/>
                <a:cs typeface="Arial"/>
              </a:rPr>
              <a:t>=  1*1 + 5*2 + 10*6 + 10*26 + 5*150 + 1 </a:t>
            </a:r>
            <a:r>
              <a:rPr lang="en-US" sz="2000" b="1" dirty="0" smtClean="0">
                <a:latin typeface="Arial"/>
                <a:cs typeface="Arial"/>
              </a:rPr>
              <a:t>= 1082</a:t>
            </a:r>
          </a:p>
          <a:p>
            <a:pPr>
              <a:buNone/>
            </a:pPr>
            <a:endParaRPr lang="en-US" sz="4400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en-US" sz="4400" i="1" dirty="0">
              <a:latin typeface="Times New Roman"/>
              <a:cs typeface="Times New Roman"/>
            </a:endParaRPr>
          </a:p>
        </p:txBody>
      </p:sp>
      <p:pic>
        <p:nvPicPr>
          <p:cNvPr id="5" name="Picture 4"/>
          <p:cNvPicPr/>
          <p:nvPr/>
        </p:nvPicPr>
        <mc:AlternateContent>
          <mc:Choice xmlns:ma="http://schemas.microsoft.com/office/mac/drawingml/2008/main" Requires="ma">
            <p:blipFill>
              <a:blip r:embed="rId3"/>
              <a:srcRect/>
              <a:stretch>
                <a:fillRect/>
              </a:stretch>
            </p:blipFill>
          </mc:Choice>
          <mc:Fallback>
            <p:blipFill>
              <a:blip r:embed="rId4"/>
              <a:srcRect/>
              <a:stretch>
                <a:fillRect/>
              </a:stretch>
            </p:blipFill>
          </mc:Fallback>
        </mc:AlternateContent>
        <p:spPr bwMode="auto">
          <a:xfrm>
            <a:off x="2280260" y="2938926"/>
            <a:ext cx="5486400" cy="1085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F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 Combos for 0 ≤ </a:t>
            </a:r>
            <a:r>
              <a:rPr lang="en-US" i="1" dirty="0" err="1" smtClean="0"/>
              <a:t>n</a:t>
            </a:r>
            <a:r>
              <a:rPr lang="en-US" i="1" dirty="0" smtClean="0"/>
              <a:t> ≤ 5</a:t>
            </a:r>
            <a:endParaRPr lang="en-US" dirty="0"/>
          </a:p>
        </p:txBody>
      </p:sp>
      <p:pic>
        <p:nvPicPr>
          <p:cNvPr id="4" name="Content Placeholder 3" descr="SummaryF(n).tiff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 t="-26101" b="-26101"/>
          <a:stretch>
            <a:fillRect/>
          </a:stretch>
        </p:blipFill>
        <p:spPr>
          <a:xfrm>
            <a:off x="332232" y="1383507"/>
            <a:ext cx="8503920" cy="3944406"/>
          </a:xfrm>
        </p:spPr>
      </p:pic>
      <p:sp>
        <p:nvSpPr>
          <p:cNvPr id="5" name="TextBox 4"/>
          <p:cNvSpPr txBox="1"/>
          <p:nvPr/>
        </p:nvSpPr>
        <p:spPr>
          <a:xfrm>
            <a:off x="1167982" y="5143247"/>
            <a:ext cx="612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/>
                <a:cs typeface="Arial"/>
              </a:rPr>
              <a:t>Closed Form?    Open Question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by Number of </a:t>
            </a:r>
            <a:r>
              <a:rPr lang="en-US" i="1" dirty="0" smtClean="0"/>
              <a:t>Steps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rial"/>
                <a:cs typeface="Arial"/>
              </a:rPr>
              <a:t>A </a:t>
            </a:r>
            <a:r>
              <a:rPr lang="en-US" i="1" dirty="0" smtClean="0">
                <a:latin typeface="Arial"/>
                <a:cs typeface="Arial"/>
              </a:rPr>
              <a:t>step</a:t>
            </a:r>
            <a:r>
              <a:rPr lang="en-US" dirty="0" smtClean="0">
                <a:latin typeface="Arial"/>
                <a:cs typeface="Arial"/>
              </a:rPr>
              <a:t> is one simultaneous press of </a:t>
            </a:r>
            <a:r>
              <a:rPr lang="en-US" dirty="0" err="1" smtClean="0">
                <a:latin typeface="Arial"/>
                <a:cs typeface="Arial"/>
              </a:rPr>
              <a:t>button(s</a:t>
            </a:r>
            <a:r>
              <a:rPr lang="en-US" dirty="0" smtClean="0">
                <a:latin typeface="Arial"/>
                <a:cs typeface="Arial"/>
              </a:rPr>
              <a:t>).</a:t>
            </a:r>
          </a:p>
          <a:p>
            <a:pPr>
              <a:buNone/>
            </a:pPr>
            <a:endParaRPr lang="en-US" dirty="0" smtClean="0">
              <a:latin typeface="Arial"/>
              <a:cs typeface="Arial"/>
            </a:endParaRPr>
          </a:p>
          <a:p>
            <a:pPr algn="ctr">
              <a:buNone/>
            </a:pPr>
            <a:r>
              <a:rPr lang="en-US" dirty="0" smtClean="0">
                <a:latin typeface="Arial"/>
                <a:cs typeface="Arial"/>
              </a:rPr>
              <a:t>Tim Woodcock’s idea:</a:t>
            </a:r>
          </a:p>
          <a:p>
            <a:pPr>
              <a:buNone/>
            </a:pPr>
            <a:endParaRPr lang="en-US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US" dirty="0" smtClean="0">
                <a:latin typeface="Arial"/>
                <a:cs typeface="Arial"/>
              </a:rPr>
              <a:t>Count the combos by the number of </a:t>
            </a:r>
            <a:r>
              <a:rPr lang="en-US" i="1" dirty="0" smtClean="0">
                <a:latin typeface="Arial"/>
                <a:cs typeface="Arial"/>
              </a:rPr>
              <a:t>steps</a:t>
            </a:r>
            <a:r>
              <a:rPr lang="en-US" dirty="0" smtClean="0">
                <a:latin typeface="Arial"/>
                <a:cs typeface="Arial"/>
              </a:rPr>
              <a:t> each uses.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Structure – </a:t>
            </a:r>
            <a:r>
              <a:rPr lang="en-US" i="1" dirty="0" err="1" smtClean="0"/>
              <a:t>f</a:t>
            </a:r>
            <a:r>
              <a:rPr lang="en-US" dirty="0" err="1" smtClean="0"/>
              <a:t>(</a:t>
            </a:r>
            <a:r>
              <a:rPr lang="en-US" i="1" dirty="0" err="1" smtClean="0"/>
              <a:t>n,k</a:t>
            </a:r>
            <a:r>
              <a:rPr lang="en-US" i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rial"/>
                <a:cs typeface="Arial"/>
              </a:rPr>
              <a:t>Let </a:t>
            </a:r>
            <a:r>
              <a:rPr lang="en-US" i="1" dirty="0" err="1" smtClean="0">
                <a:latin typeface="Arial"/>
                <a:cs typeface="Arial"/>
              </a:rPr>
              <a:t>f</a:t>
            </a:r>
            <a:r>
              <a:rPr lang="en-US" dirty="0" err="1" smtClean="0">
                <a:latin typeface="Arial"/>
                <a:cs typeface="Arial"/>
              </a:rPr>
              <a:t>(</a:t>
            </a:r>
            <a:r>
              <a:rPr lang="en-US" i="1" dirty="0" err="1" smtClean="0">
                <a:latin typeface="Arial"/>
                <a:cs typeface="Arial"/>
              </a:rPr>
              <a:t>n</a:t>
            </a:r>
            <a:r>
              <a:rPr lang="en-US" dirty="0" err="1" smtClean="0">
                <a:latin typeface="Arial"/>
                <a:cs typeface="Arial"/>
              </a:rPr>
              <a:t>,</a:t>
            </a:r>
            <a:r>
              <a:rPr lang="en-US" i="1" dirty="0" err="1" smtClean="0">
                <a:latin typeface="Arial"/>
                <a:cs typeface="Arial"/>
              </a:rPr>
              <a:t>k</a:t>
            </a:r>
            <a:r>
              <a:rPr lang="en-US" dirty="0" smtClean="0">
                <a:latin typeface="Arial"/>
                <a:cs typeface="Arial"/>
              </a:rPr>
              <a:t>) be the number of combos in an </a:t>
            </a:r>
            <a:r>
              <a:rPr lang="en-US" i="1" dirty="0" err="1" smtClean="0">
                <a:latin typeface="Arial"/>
                <a:cs typeface="Arial"/>
              </a:rPr>
              <a:t>n</a:t>
            </a:r>
            <a:r>
              <a:rPr lang="en-US" dirty="0" smtClean="0">
                <a:latin typeface="Arial"/>
                <a:cs typeface="Arial"/>
              </a:rPr>
              <a:t>-button lock using </a:t>
            </a:r>
            <a:r>
              <a:rPr lang="en-US" i="1" dirty="0" err="1" smtClean="0">
                <a:latin typeface="Arial"/>
                <a:cs typeface="Arial"/>
              </a:rPr>
              <a:t>k</a:t>
            </a:r>
            <a:r>
              <a:rPr lang="en-US" dirty="0" smtClean="0">
                <a:latin typeface="Arial"/>
                <a:cs typeface="Arial"/>
              </a:rPr>
              <a:t> steps.  That is, </a:t>
            </a:r>
            <a:r>
              <a:rPr lang="en-US" i="1" dirty="0" err="1" smtClean="0">
                <a:latin typeface="Arial"/>
                <a:cs typeface="Arial"/>
              </a:rPr>
              <a:t>F</a:t>
            </a:r>
            <a:r>
              <a:rPr lang="en-US" dirty="0" err="1" smtClean="0">
                <a:latin typeface="Arial"/>
                <a:cs typeface="Arial"/>
              </a:rPr>
              <a:t>(</a:t>
            </a:r>
            <a:r>
              <a:rPr lang="en-US" i="1" dirty="0" err="1" smtClean="0">
                <a:latin typeface="Arial"/>
                <a:cs typeface="Arial"/>
              </a:rPr>
              <a:t>n</a:t>
            </a:r>
            <a:r>
              <a:rPr lang="en-US" dirty="0" smtClean="0">
                <a:latin typeface="Arial"/>
                <a:cs typeface="Arial"/>
              </a:rPr>
              <a:t>) = </a:t>
            </a:r>
            <a:r>
              <a:rPr lang="en-US" i="1" dirty="0" smtClean="0">
                <a:latin typeface="Arial"/>
                <a:cs typeface="Arial"/>
              </a:rPr>
              <a:t>f</a:t>
            </a:r>
            <a:r>
              <a:rPr lang="en-US" dirty="0" smtClean="0">
                <a:latin typeface="Arial"/>
                <a:cs typeface="Arial"/>
              </a:rPr>
              <a:t>(</a:t>
            </a:r>
            <a:r>
              <a:rPr lang="en-US" i="1" dirty="0" smtClean="0">
                <a:latin typeface="Arial"/>
                <a:cs typeface="Arial"/>
              </a:rPr>
              <a:t>n</a:t>
            </a:r>
            <a:r>
              <a:rPr lang="en-US" dirty="0" smtClean="0">
                <a:latin typeface="Arial"/>
                <a:cs typeface="Arial"/>
              </a:rPr>
              <a:t>,0)+</a:t>
            </a:r>
            <a:r>
              <a:rPr lang="en-US" i="1" dirty="0" smtClean="0">
                <a:latin typeface="Arial"/>
                <a:cs typeface="Arial"/>
              </a:rPr>
              <a:t>f</a:t>
            </a:r>
            <a:r>
              <a:rPr lang="en-US" dirty="0" smtClean="0">
                <a:latin typeface="Arial"/>
                <a:cs typeface="Arial"/>
              </a:rPr>
              <a:t>(</a:t>
            </a:r>
            <a:r>
              <a:rPr lang="en-US" i="1" dirty="0" smtClean="0">
                <a:latin typeface="Arial"/>
                <a:cs typeface="Arial"/>
              </a:rPr>
              <a:t>n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i="1" dirty="0" smtClean="0">
                <a:latin typeface="Arial"/>
                <a:cs typeface="Arial"/>
              </a:rPr>
              <a:t>1</a:t>
            </a:r>
            <a:r>
              <a:rPr lang="en-US" dirty="0" smtClean="0">
                <a:latin typeface="Arial"/>
                <a:cs typeface="Arial"/>
              </a:rPr>
              <a:t>)+</a:t>
            </a:r>
            <a:r>
              <a:rPr lang="en-US" i="1" dirty="0" smtClean="0">
                <a:latin typeface="Arial"/>
                <a:cs typeface="Arial"/>
              </a:rPr>
              <a:t>… +</a:t>
            </a:r>
            <a:r>
              <a:rPr lang="en-US" i="1" dirty="0" err="1" smtClean="0">
                <a:latin typeface="Arial"/>
                <a:cs typeface="Arial"/>
              </a:rPr>
              <a:t>f</a:t>
            </a:r>
            <a:r>
              <a:rPr lang="en-US" dirty="0" err="1" smtClean="0">
                <a:latin typeface="Arial"/>
                <a:cs typeface="Arial"/>
              </a:rPr>
              <a:t>(</a:t>
            </a:r>
            <a:r>
              <a:rPr lang="en-US" i="1" dirty="0" err="1" smtClean="0">
                <a:latin typeface="Arial"/>
                <a:cs typeface="Arial"/>
              </a:rPr>
              <a:t>n</a:t>
            </a:r>
            <a:r>
              <a:rPr lang="en-US" dirty="0" err="1" smtClean="0">
                <a:latin typeface="Arial"/>
                <a:cs typeface="Arial"/>
              </a:rPr>
              <a:t>,</a:t>
            </a:r>
            <a:r>
              <a:rPr lang="en-US" i="1" dirty="0" err="1" smtClean="0">
                <a:latin typeface="Arial"/>
                <a:cs typeface="Arial"/>
              </a:rPr>
              <a:t>n</a:t>
            </a:r>
            <a:r>
              <a:rPr lang="en-US" dirty="0" smtClean="0">
                <a:latin typeface="Arial"/>
                <a:cs typeface="Arial"/>
              </a:rPr>
              <a:t>)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3" descr="f(nk)formula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752" y="2846396"/>
            <a:ext cx="8599432" cy="27135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Structure for </a:t>
            </a:r>
            <a:r>
              <a:rPr lang="en-US" i="1" dirty="0" err="1" smtClean="0"/>
              <a:t>f</a:t>
            </a:r>
            <a:r>
              <a:rPr lang="en-US" dirty="0" err="1" smtClean="0"/>
              <a:t>(</a:t>
            </a:r>
            <a:r>
              <a:rPr lang="en-US" i="1" dirty="0" err="1" smtClean="0"/>
              <a:t>n,k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200" i="1" dirty="0" err="1" smtClean="0">
                <a:latin typeface="Arial"/>
                <a:cs typeface="Arial"/>
              </a:rPr>
              <a:t>f</a:t>
            </a:r>
            <a:r>
              <a:rPr lang="en-US" sz="3200" dirty="0" err="1" smtClean="0">
                <a:latin typeface="Arial"/>
                <a:cs typeface="Arial"/>
              </a:rPr>
              <a:t>(</a:t>
            </a:r>
            <a:r>
              <a:rPr lang="en-US" sz="3200" i="1" dirty="0" err="1" smtClean="0">
                <a:latin typeface="Arial"/>
                <a:cs typeface="Arial"/>
              </a:rPr>
              <a:t>n,k</a:t>
            </a:r>
            <a:r>
              <a:rPr lang="en-US" sz="3200" dirty="0" smtClean="0">
                <a:latin typeface="Arial"/>
                <a:cs typeface="Arial"/>
              </a:rPr>
              <a:t>)</a:t>
            </a:r>
            <a:r>
              <a:rPr lang="en-US" sz="3200" i="1" dirty="0" smtClean="0">
                <a:latin typeface="Arial"/>
                <a:cs typeface="Arial"/>
              </a:rPr>
              <a:t>=</a:t>
            </a:r>
            <a:r>
              <a:rPr lang="en-US" sz="3200" dirty="0" smtClean="0">
                <a:latin typeface="Arial"/>
                <a:cs typeface="Arial"/>
              </a:rPr>
              <a:t>(</a:t>
            </a:r>
            <a:r>
              <a:rPr lang="en-US" sz="3200" i="1" dirty="0" smtClean="0">
                <a:latin typeface="Arial"/>
                <a:cs typeface="Arial"/>
              </a:rPr>
              <a:t>k+1</a:t>
            </a:r>
            <a:r>
              <a:rPr lang="en-US" sz="3200" dirty="0" smtClean="0">
                <a:latin typeface="Arial"/>
                <a:cs typeface="Arial"/>
              </a:rPr>
              <a:t>)</a:t>
            </a:r>
            <a:r>
              <a:rPr lang="en-US" sz="3200" i="1" dirty="0" smtClean="0">
                <a:latin typeface="Arial"/>
                <a:cs typeface="Arial"/>
              </a:rPr>
              <a:t>*f</a:t>
            </a:r>
            <a:r>
              <a:rPr lang="en-US" sz="3200" dirty="0" smtClean="0">
                <a:latin typeface="Arial"/>
                <a:cs typeface="Arial"/>
              </a:rPr>
              <a:t>(</a:t>
            </a:r>
            <a:r>
              <a:rPr lang="en-US" sz="3200" i="1" dirty="0" smtClean="0">
                <a:latin typeface="Arial"/>
                <a:cs typeface="Arial"/>
              </a:rPr>
              <a:t>n-1,k</a:t>
            </a:r>
            <a:r>
              <a:rPr lang="en-US" sz="3200" dirty="0" smtClean="0">
                <a:latin typeface="Arial"/>
                <a:cs typeface="Arial"/>
              </a:rPr>
              <a:t>)</a:t>
            </a:r>
            <a:r>
              <a:rPr lang="en-US" sz="3200" i="1" dirty="0" smtClean="0">
                <a:latin typeface="Arial"/>
                <a:cs typeface="Arial"/>
              </a:rPr>
              <a:t>+k*f</a:t>
            </a:r>
            <a:r>
              <a:rPr lang="en-US" sz="3200" dirty="0" smtClean="0">
                <a:latin typeface="Arial"/>
                <a:cs typeface="Arial"/>
              </a:rPr>
              <a:t>(</a:t>
            </a:r>
            <a:r>
              <a:rPr lang="en-US" sz="3200" i="1" dirty="0" smtClean="0">
                <a:latin typeface="Arial"/>
                <a:cs typeface="Arial"/>
              </a:rPr>
              <a:t>n-1,k-1</a:t>
            </a:r>
            <a:r>
              <a:rPr lang="en-US" sz="3200" dirty="0" smtClean="0">
                <a:latin typeface="Arial"/>
                <a:cs typeface="Arial"/>
              </a:rPr>
              <a:t>)</a:t>
            </a:r>
          </a:p>
          <a:p>
            <a:pPr algn="ctr">
              <a:buNone/>
            </a:pPr>
            <a:endParaRPr lang="en-US" sz="3200" dirty="0" smtClean="0">
              <a:latin typeface="Arial"/>
              <a:cs typeface="Arial"/>
            </a:endParaRPr>
          </a:p>
          <a:p>
            <a:pPr algn="ctr">
              <a:buNone/>
            </a:pPr>
            <a:r>
              <a:rPr lang="en-US" sz="3200" dirty="0" smtClean="0">
                <a:latin typeface="Arial"/>
                <a:cs typeface="Arial"/>
              </a:rPr>
              <a:t>Consider  </a:t>
            </a:r>
            <a:r>
              <a:rPr lang="en-US" sz="3200" i="1" dirty="0" smtClean="0">
                <a:latin typeface="Arial"/>
                <a:cs typeface="Arial"/>
              </a:rPr>
              <a:t>f</a:t>
            </a:r>
            <a:r>
              <a:rPr lang="en-US" sz="3200" dirty="0" smtClean="0">
                <a:latin typeface="Arial"/>
                <a:cs typeface="Arial"/>
              </a:rPr>
              <a:t>(5,</a:t>
            </a:r>
            <a:r>
              <a:rPr lang="en-US" sz="3200" i="1" dirty="0" smtClean="0">
                <a:latin typeface="Arial"/>
                <a:cs typeface="Arial"/>
              </a:rPr>
              <a:t>k</a:t>
            </a:r>
            <a:r>
              <a:rPr lang="en-US" sz="3200" dirty="0" smtClean="0">
                <a:latin typeface="Arial"/>
                <a:cs typeface="Arial"/>
              </a:rPr>
              <a:t>)</a:t>
            </a:r>
          </a:p>
          <a:p>
            <a:pPr marL="514350" indent="-514350">
              <a:buNone/>
            </a:pPr>
            <a:r>
              <a:rPr lang="en-US" sz="3200" dirty="0" smtClean="0">
                <a:latin typeface="Arial"/>
                <a:cs typeface="Arial"/>
              </a:rPr>
              <a:t>1.  No button 5: </a:t>
            </a:r>
            <a:r>
              <a:rPr lang="en-US" sz="3200" i="1" dirty="0" smtClean="0">
                <a:latin typeface="Arial"/>
                <a:cs typeface="Arial"/>
              </a:rPr>
              <a:t>f</a:t>
            </a:r>
            <a:r>
              <a:rPr lang="en-US" sz="3200" dirty="0" smtClean="0">
                <a:latin typeface="Arial"/>
                <a:cs typeface="Arial"/>
              </a:rPr>
              <a:t>(4,</a:t>
            </a:r>
            <a:r>
              <a:rPr lang="en-US" sz="3200" i="1" dirty="0" smtClean="0">
                <a:latin typeface="Arial"/>
                <a:cs typeface="Arial"/>
              </a:rPr>
              <a:t>k</a:t>
            </a:r>
            <a:r>
              <a:rPr lang="en-US" sz="3200" dirty="0" smtClean="0">
                <a:latin typeface="Arial"/>
                <a:cs typeface="Arial"/>
              </a:rPr>
              <a:t>) </a:t>
            </a:r>
          </a:p>
          <a:p>
            <a:pPr marL="514350" indent="-514350">
              <a:buNone/>
            </a:pPr>
            <a:r>
              <a:rPr lang="en-US" sz="3200" dirty="0" smtClean="0">
                <a:latin typeface="Arial"/>
                <a:cs typeface="Arial"/>
              </a:rPr>
              <a:t>2.  Yes button 5</a:t>
            </a:r>
          </a:p>
          <a:p>
            <a:pPr marL="514350" indent="-514350">
              <a:buNone/>
            </a:pPr>
            <a:r>
              <a:rPr lang="en-US" sz="3200" dirty="0" smtClean="0">
                <a:latin typeface="Arial"/>
                <a:cs typeface="Arial"/>
              </a:rPr>
              <a:t>	a.  Pressed alone: </a:t>
            </a:r>
            <a:r>
              <a:rPr lang="en-US" sz="3200" i="1" dirty="0" err="1" smtClean="0">
                <a:latin typeface="Arial"/>
                <a:cs typeface="Arial"/>
              </a:rPr>
              <a:t>k</a:t>
            </a:r>
            <a:r>
              <a:rPr lang="en-US" sz="3200" dirty="0" smtClean="0">
                <a:latin typeface="Arial"/>
                <a:cs typeface="Arial"/>
              </a:rPr>
              <a:t>*</a:t>
            </a:r>
            <a:r>
              <a:rPr lang="en-US" sz="3200" i="1" dirty="0" smtClean="0">
                <a:latin typeface="Arial"/>
                <a:cs typeface="Arial"/>
              </a:rPr>
              <a:t>f</a:t>
            </a:r>
            <a:r>
              <a:rPr lang="en-US" sz="3200" dirty="0" smtClean="0">
                <a:latin typeface="Arial"/>
                <a:cs typeface="Arial"/>
              </a:rPr>
              <a:t>(4,</a:t>
            </a:r>
            <a:r>
              <a:rPr lang="en-US" sz="3200" i="1" dirty="0" smtClean="0">
                <a:latin typeface="Arial"/>
                <a:cs typeface="Arial"/>
              </a:rPr>
              <a:t>k-</a:t>
            </a:r>
            <a:r>
              <a:rPr lang="en-US" sz="3200" dirty="0" smtClean="0">
                <a:latin typeface="Arial"/>
                <a:cs typeface="Arial"/>
              </a:rPr>
              <a:t>1)</a:t>
            </a:r>
          </a:p>
          <a:p>
            <a:pPr marL="514350" indent="-514350">
              <a:buNone/>
            </a:pPr>
            <a:r>
              <a:rPr lang="en-US" sz="3200" dirty="0" smtClean="0">
                <a:latin typeface="Arial"/>
                <a:cs typeface="Arial"/>
              </a:rPr>
              <a:t>	</a:t>
            </a:r>
            <a:r>
              <a:rPr lang="en-US" sz="3200" dirty="0" err="1" smtClean="0">
                <a:latin typeface="Arial"/>
                <a:cs typeface="Arial"/>
              </a:rPr>
              <a:t>b</a:t>
            </a:r>
            <a:r>
              <a:rPr lang="en-US" sz="3200" dirty="0" smtClean="0">
                <a:latin typeface="Arial"/>
                <a:cs typeface="Arial"/>
              </a:rPr>
              <a:t>.  Pressed with other buttons: </a:t>
            </a:r>
            <a:r>
              <a:rPr lang="en-US" sz="3200" i="1" dirty="0" err="1" smtClean="0">
                <a:latin typeface="Arial"/>
                <a:cs typeface="Arial"/>
              </a:rPr>
              <a:t>k</a:t>
            </a:r>
            <a:r>
              <a:rPr lang="en-US" sz="3200" dirty="0" smtClean="0">
                <a:latin typeface="Arial"/>
                <a:cs typeface="Arial"/>
              </a:rPr>
              <a:t>*</a:t>
            </a:r>
            <a:r>
              <a:rPr lang="en-US" sz="3200" i="1" dirty="0" smtClean="0">
                <a:latin typeface="Arial"/>
                <a:cs typeface="Arial"/>
              </a:rPr>
              <a:t>f</a:t>
            </a:r>
            <a:r>
              <a:rPr lang="en-US" sz="3200" dirty="0" smtClean="0">
                <a:latin typeface="Arial"/>
                <a:cs typeface="Arial"/>
              </a:rPr>
              <a:t>(4,</a:t>
            </a:r>
            <a:r>
              <a:rPr lang="en-US" sz="3200" i="1" dirty="0" smtClean="0">
                <a:latin typeface="Arial"/>
                <a:cs typeface="Arial"/>
              </a:rPr>
              <a:t>k</a:t>
            </a:r>
            <a:r>
              <a:rPr lang="en-US" sz="3200" dirty="0" smtClean="0">
                <a:latin typeface="Arial"/>
                <a:cs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 Story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587752" y="1892808"/>
          <a:ext cx="4023360" cy="39776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47040"/>
                <a:gridCol w="447040"/>
                <a:gridCol w="447040"/>
                <a:gridCol w="447040"/>
                <a:gridCol w="447040"/>
                <a:gridCol w="429768"/>
                <a:gridCol w="416560"/>
                <a:gridCol w="494792"/>
                <a:gridCol w="447040"/>
              </a:tblGrid>
              <a:tr h="441960"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latin typeface="Arial"/>
                        </a:rPr>
                        <a:t>7</a:t>
                      </a:r>
                      <a:endParaRPr lang="en-US" b="0" i="0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latin typeface="Arial"/>
                        </a:rPr>
                        <a:t>2</a:t>
                      </a:r>
                      <a:endParaRPr lang="en-US" b="0" i="0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latin typeface="Arial"/>
                        </a:rPr>
                        <a:t>8</a:t>
                      </a:r>
                      <a:endParaRPr lang="en-US" b="0" i="0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8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6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4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1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7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9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1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4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2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8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7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1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2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9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4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5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7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4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8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8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6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1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Computers in Mathematical Research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871" y="1521573"/>
            <a:ext cx="5783214" cy="45755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 Story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587752" y="1892808"/>
          <a:ext cx="4023360" cy="39776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47040"/>
                <a:gridCol w="447040"/>
                <a:gridCol w="447040"/>
                <a:gridCol w="447040"/>
                <a:gridCol w="447040"/>
                <a:gridCol w="429768"/>
                <a:gridCol w="439778"/>
                <a:gridCol w="471574"/>
                <a:gridCol w="44704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6</a:t>
                      </a:r>
                      <a:endParaRPr lang="en-US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  <a:endParaRPr lang="en-US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latin typeface="Arial"/>
                        </a:rPr>
                        <a:t>7</a:t>
                      </a:r>
                      <a:endParaRPr lang="en-US" b="0" i="0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  <a:endParaRPr lang="en-US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  <a:endParaRPr lang="en-US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9</a:t>
                      </a:r>
                      <a:endParaRPr lang="en-US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4</a:t>
                      </a:r>
                      <a:endParaRPr lang="en-US" b="0" i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latin typeface="Arial"/>
                        </a:rPr>
                        <a:t>2</a:t>
                      </a:r>
                      <a:endParaRPr lang="en-US" b="0" i="0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latin typeface="Arial"/>
                        </a:rPr>
                        <a:t>8</a:t>
                      </a:r>
                      <a:endParaRPr lang="en-US" b="0" i="0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7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8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9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9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8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6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4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1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7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8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7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9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1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4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9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2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7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8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7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9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8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1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2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9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4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7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8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5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40000"/>
                          </a:solidFill>
                          <a:latin typeface="Arial"/>
                        </a:rPr>
                        <a:t>7</a:t>
                      </a:r>
                      <a:endParaRPr lang="en-US" dirty="0">
                        <a:solidFill>
                          <a:srgbClr val="C4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4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8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9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8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6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9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1</a:t>
                      </a:r>
                      <a:endParaRPr lang="en-US" dirty="0">
                        <a:latin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7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"/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Button Door Lock</a:t>
            </a:r>
            <a:endParaRPr lang="en-US" dirty="0"/>
          </a:p>
        </p:txBody>
      </p:sp>
      <p:pic>
        <p:nvPicPr>
          <p:cNvPr id="4" name="Picture 3" descr="::::::.Trash:doorlock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6143" y="1593004"/>
            <a:ext cx="4559187" cy="4413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690694" y="2466645"/>
            <a:ext cx="314545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/>
                <a:cs typeface="Arial"/>
              </a:rPr>
              <a:t>Marc </a:t>
            </a:r>
            <a:r>
              <a:rPr lang="en-US" sz="3200" dirty="0" err="1" smtClean="0">
                <a:latin typeface="Arial"/>
                <a:cs typeface="Arial"/>
              </a:rPr>
              <a:t>Dostie</a:t>
            </a:r>
            <a:r>
              <a:rPr lang="en-US" sz="3200" dirty="0" smtClean="0">
                <a:latin typeface="Arial"/>
                <a:cs typeface="Arial"/>
              </a:rPr>
              <a:t>, on my book’s </a:t>
            </a:r>
            <a:r>
              <a:rPr lang="en-US" sz="3200" dirty="0" smtClean="0">
                <a:latin typeface="Arial"/>
                <a:cs typeface="Arial"/>
                <a:hlinkClick r:id="rId4"/>
              </a:rPr>
              <a:t>Facebook page</a:t>
            </a:r>
            <a:r>
              <a:rPr lang="en-US" sz="3200" dirty="0" smtClean="0">
                <a:latin typeface="Arial"/>
                <a:cs typeface="Arial"/>
              </a:rPr>
              <a:t>, asks:</a:t>
            </a:r>
          </a:p>
          <a:p>
            <a:pPr algn="ctr"/>
            <a:endParaRPr lang="en-US" sz="3200" dirty="0" smtClean="0">
              <a:latin typeface="Arial"/>
              <a:cs typeface="Arial"/>
            </a:endParaRPr>
          </a:p>
          <a:p>
            <a:pPr algn="ctr"/>
            <a:r>
              <a:rPr lang="en-US" sz="3200" dirty="0" smtClean="0">
                <a:latin typeface="Arial"/>
                <a:cs typeface="Arial"/>
              </a:rPr>
              <a:t>How Many</a:t>
            </a:r>
          </a:p>
          <a:p>
            <a:pPr algn="ctr"/>
            <a:r>
              <a:rPr lang="en-US" sz="3200" dirty="0" smtClean="0">
                <a:latin typeface="Arial"/>
                <a:cs typeface="Arial"/>
              </a:rPr>
              <a:t>Combinations?</a:t>
            </a:r>
            <a:endParaRPr lang="en-US" sz="3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Combinations – First Try:  </a:t>
            </a:r>
            <a:r>
              <a:rPr lang="en-US" i="1" dirty="0" err="1" smtClean="0"/>
              <a:t>D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324513" cy="4572000"/>
          </a:xfrm>
        </p:spPr>
        <p:txBody>
          <a:bodyPr/>
          <a:lstStyle/>
          <a:p>
            <a:r>
              <a:rPr lang="en-US" dirty="0" smtClean="0"/>
              <a:t>Order Not Considered</a:t>
            </a:r>
          </a:p>
          <a:p>
            <a:r>
              <a:rPr lang="en-US" dirty="0" smtClean="0"/>
              <a:t>No Simultaneous Presses</a:t>
            </a:r>
          </a:p>
          <a:p>
            <a:endParaRPr lang="en-US" dirty="0" smtClean="0"/>
          </a:p>
          <a:p>
            <a:pPr>
              <a:buNone/>
            </a:pPr>
            <a:r>
              <a:rPr lang="en-US" i="1" dirty="0" smtClean="0"/>
              <a:t>D(</a:t>
            </a:r>
            <a:r>
              <a:rPr lang="en-US" dirty="0" smtClean="0"/>
              <a:t>1) = 2</a:t>
            </a:r>
          </a:p>
          <a:p>
            <a:pPr>
              <a:buNone/>
            </a:pPr>
            <a:r>
              <a:rPr lang="en-US" i="1" dirty="0" err="1" smtClean="0"/>
              <a:t>D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 = 2*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n-</a:t>
            </a:r>
            <a:r>
              <a:rPr lang="en-US" dirty="0" smtClean="0"/>
              <a:t>1)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err="1" smtClean="0"/>
              <a:t>D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 = 2</a:t>
            </a:r>
            <a:r>
              <a:rPr lang="en-US" i="1" baseline="30000" dirty="0" smtClean="0"/>
              <a:t>n</a:t>
            </a:r>
            <a:endParaRPr lang="en-US" baseline="30000" dirty="0"/>
          </a:p>
        </p:txBody>
      </p:sp>
      <p:pic>
        <p:nvPicPr>
          <p:cNvPr id="4" name="Picture 3" descr="::::::.Trash:doorlock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20646" y="1527048"/>
            <a:ext cx="4015506" cy="4413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 of Combinations – Second Try: </a:t>
            </a:r>
            <a:r>
              <a:rPr lang="en-US" i="1" dirty="0" err="1" smtClean="0"/>
              <a:t>E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Order Considered</a:t>
            </a:r>
          </a:p>
          <a:p>
            <a:r>
              <a:rPr lang="en-US" dirty="0" smtClean="0">
                <a:latin typeface="Arial"/>
                <a:cs typeface="Arial"/>
              </a:rPr>
              <a:t>No Simultaneous Presses</a:t>
            </a:r>
          </a:p>
          <a:p>
            <a:endParaRPr lang="en-US" dirty="0" smtClean="0">
              <a:latin typeface="Arial"/>
              <a:cs typeface="Arial"/>
            </a:endParaRPr>
          </a:p>
          <a:p>
            <a:pPr algn="ctr">
              <a:buNone/>
            </a:pPr>
            <a:r>
              <a:rPr lang="en-US" i="1" dirty="0" err="1" smtClean="0">
                <a:latin typeface="Arial"/>
                <a:cs typeface="Arial"/>
              </a:rPr>
              <a:t>E</a:t>
            </a:r>
            <a:r>
              <a:rPr lang="en-US" dirty="0" err="1" smtClean="0">
                <a:latin typeface="Arial"/>
                <a:cs typeface="Arial"/>
              </a:rPr>
              <a:t>(</a:t>
            </a:r>
            <a:r>
              <a:rPr lang="en-US" i="1" dirty="0" err="1" smtClean="0">
                <a:latin typeface="Arial"/>
                <a:cs typeface="Arial"/>
              </a:rPr>
              <a:t>n</a:t>
            </a:r>
            <a:r>
              <a:rPr lang="en-US" dirty="0" smtClean="0">
                <a:latin typeface="Arial"/>
                <a:cs typeface="Arial"/>
              </a:rPr>
              <a:t>) = </a:t>
            </a:r>
            <a:r>
              <a:rPr lang="en-US" i="1" dirty="0" smtClean="0">
                <a:latin typeface="Arial"/>
                <a:cs typeface="Arial"/>
              </a:rPr>
              <a:t>C</a:t>
            </a:r>
            <a:r>
              <a:rPr lang="en-US" dirty="0" smtClean="0">
                <a:latin typeface="Arial"/>
                <a:cs typeface="Arial"/>
              </a:rPr>
              <a:t>(</a:t>
            </a:r>
            <a:r>
              <a:rPr lang="en-US" i="1" dirty="0" smtClean="0">
                <a:latin typeface="Arial"/>
                <a:cs typeface="Arial"/>
              </a:rPr>
              <a:t>n,</a:t>
            </a:r>
            <a:r>
              <a:rPr lang="en-US" dirty="0" smtClean="0">
                <a:latin typeface="Arial"/>
                <a:cs typeface="Arial"/>
              </a:rPr>
              <a:t>0)0! +</a:t>
            </a:r>
            <a:r>
              <a:rPr lang="en-US" i="1" dirty="0" smtClean="0">
                <a:latin typeface="Arial"/>
                <a:cs typeface="Arial"/>
              </a:rPr>
              <a:t>C</a:t>
            </a:r>
            <a:r>
              <a:rPr lang="en-US" dirty="0" smtClean="0">
                <a:latin typeface="Arial"/>
                <a:cs typeface="Arial"/>
              </a:rPr>
              <a:t>(</a:t>
            </a:r>
            <a:r>
              <a:rPr lang="en-US" i="1" dirty="0" smtClean="0">
                <a:latin typeface="Arial"/>
                <a:cs typeface="Arial"/>
              </a:rPr>
              <a:t>n,</a:t>
            </a:r>
            <a:r>
              <a:rPr lang="en-US" dirty="0" smtClean="0">
                <a:latin typeface="Arial"/>
                <a:cs typeface="Arial"/>
              </a:rPr>
              <a:t>1)1! +… + </a:t>
            </a:r>
            <a:r>
              <a:rPr lang="en-US" i="1" dirty="0" err="1" smtClean="0">
                <a:latin typeface="Arial"/>
                <a:cs typeface="Arial"/>
              </a:rPr>
              <a:t>C</a:t>
            </a:r>
            <a:r>
              <a:rPr lang="en-US" dirty="0" err="1" smtClean="0">
                <a:latin typeface="Arial"/>
                <a:cs typeface="Arial"/>
              </a:rPr>
              <a:t>(</a:t>
            </a:r>
            <a:r>
              <a:rPr lang="en-US" i="1" dirty="0" err="1" smtClean="0">
                <a:latin typeface="Arial"/>
                <a:cs typeface="Arial"/>
              </a:rPr>
              <a:t>n,n</a:t>
            </a:r>
            <a:r>
              <a:rPr lang="en-US" dirty="0" err="1" smtClean="0">
                <a:latin typeface="Arial"/>
                <a:cs typeface="Arial"/>
              </a:rPr>
              <a:t>)</a:t>
            </a:r>
            <a:r>
              <a:rPr lang="en-US" i="1" dirty="0" err="1" smtClean="0">
                <a:latin typeface="Arial"/>
                <a:cs typeface="Arial"/>
              </a:rPr>
              <a:t>n</a:t>
            </a:r>
            <a:r>
              <a:rPr lang="en-US" dirty="0" smtClean="0">
                <a:latin typeface="Arial"/>
                <a:cs typeface="Arial"/>
              </a:rPr>
              <a:t>!</a:t>
            </a:r>
          </a:p>
          <a:p>
            <a:pPr algn="ctr">
              <a:buNone/>
            </a:pPr>
            <a:r>
              <a:rPr lang="en-US" i="1" dirty="0" smtClean="0">
                <a:latin typeface="Arial"/>
                <a:cs typeface="Arial"/>
              </a:rPr>
              <a:t>E</a:t>
            </a:r>
            <a:r>
              <a:rPr lang="en-US" dirty="0" smtClean="0">
                <a:latin typeface="Arial"/>
                <a:cs typeface="Arial"/>
              </a:rPr>
              <a:t>(1) = 2</a:t>
            </a:r>
          </a:p>
          <a:p>
            <a:pPr algn="ctr">
              <a:buNone/>
            </a:pPr>
            <a:r>
              <a:rPr lang="en-US" i="1" dirty="0" smtClean="0">
                <a:latin typeface="Arial"/>
                <a:cs typeface="Arial"/>
              </a:rPr>
              <a:t>E</a:t>
            </a:r>
            <a:r>
              <a:rPr lang="en-US" dirty="0" smtClean="0">
                <a:latin typeface="Arial"/>
                <a:cs typeface="Arial"/>
              </a:rPr>
              <a:t>(5) = 1*1 + 5*1 + 10*2 + 10*6 + 5*24 + 1*120 = 326 </a:t>
            </a:r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17538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Number of Combinations with Order but no Simultaneous Presses – </a:t>
            </a:r>
            <a:r>
              <a:rPr lang="en-US" i="1" dirty="0" err="1" smtClean="0"/>
              <a:t>E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301752" y="1846436"/>
          <a:ext cx="8281881" cy="2224704"/>
        </p:xfrm>
        <a:graphic>
          <a:graphicData uri="http://schemas.openxmlformats.org/presentationml/2006/ole">
            <p:oleObj spid="_x0000_s37890" name="Document" r:id="rId4" imgW="5626100" imgH="1511300" progId="Word.Document.12">
              <p:link updateAutomatic="1"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73403" y="4634921"/>
            <a:ext cx="5169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/>
                <a:cs typeface="Arial"/>
              </a:rPr>
              <a:t>Recursive Structure for </a:t>
            </a:r>
            <a:r>
              <a:rPr lang="en-US" sz="2400" i="1" dirty="0" err="1" smtClean="0">
                <a:latin typeface="Arial"/>
                <a:cs typeface="Arial"/>
              </a:rPr>
              <a:t>E</a:t>
            </a:r>
            <a:r>
              <a:rPr lang="en-US" sz="2400" dirty="0" err="1" smtClean="0">
                <a:latin typeface="Arial"/>
                <a:cs typeface="Arial"/>
              </a:rPr>
              <a:t>(</a:t>
            </a:r>
            <a:r>
              <a:rPr lang="en-US" sz="2400" i="1" dirty="0" err="1" smtClean="0">
                <a:latin typeface="Arial"/>
                <a:cs typeface="Arial"/>
              </a:rPr>
              <a:t>n</a:t>
            </a:r>
            <a:r>
              <a:rPr lang="en-US" sz="2400" dirty="0" smtClean="0">
                <a:latin typeface="Arial"/>
                <a:cs typeface="Arial"/>
              </a:rPr>
              <a:t>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Structure for </a:t>
            </a:r>
            <a:r>
              <a:rPr lang="en-US" i="1" dirty="0" err="1" smtClean="0"/>
              <a:t>E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301752" y="1846436"/>
          <a:ext cx="8281881" cy="2224704"/>
        </p:xfrm>
        <a:graphic>
          <a:graphicData uri="http://schemas.openxmlformats.org/presentationml/2006/ole">
            <p:oleObj spid="_x0000_s39938" name="Document" r:id="rId4" imgW="5626100" imgH="1511300" progId="Word.Document.12">
              <p:link updateAutomatic="1"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2647740" y="4618235"/>
            <a:ext cx="4657345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i="1" dirty="0" err="1">
                <a:latin typeface="Arial"/>
                <a:cs typeface="Arial"/>
              </a:rPr>
              <a:t>E</a:t>
            </a:r>
            <a:r>
              <a:rPr lang="en-US" sz="2400" dirty="0" err="1">
                <a:latin typeface="Arial"/>
                <a:cs typeface="Arial"/>
              </a:rPr>
              <a:t>(</a:t>
            </a:r>
            <a:r>
              <a:rPr lang="en-US" sz="2400" i="1" dirty="0" err="1">
                <a:latin typeface="Arial"/>
                <a:cs typeface="Arial"/>
              </a:rPr>
              <a:t>n</a:t>
            </a:r>
            <a:r>
              <a:rPr lang="en-US" sz="2400" dirty="0">
                <a:latin typeface="Arial"/>
                <a:cs typeface="Arial"/>
              </a:rPr>
              <a:t>) = </a:t>
            </a:r>
            <a:r>
              <a:rPr lang="en-US" sz="2400" i="1" dirty="0" err="1" smtClean="0">
                <a:latin typeface="Arial"/>
                <a:cs typeface="Arial"/>
              </a:rPr>
              <a:t>n</a:t>
            </a:r>
            <a:r>
              <a:rPr lang="en-US" sz="2400" i="1" dirty="0" smtClean="0">
                <a:latin typeface="Arial"/>
                <a:cs typeface="Arial"/>
              </a:rPr>
              <a:t>*E</a:t>
            </a:r>
            <a:r>
              <a:rPr lang="en-US" sz="2400" dirty="0">
                <a:latin typeface="Arial"/>
                <a:cs typeface="Arial"/>
              </a:rPr>
              <a:t>(</a:t>
            </a:r>
            <a:r>
              <a:rPr lang="en-US" sz="2400" i="1" dirty="0">
                <a:latin typeface="Arial"/>
                <a:cs typeface="Arial"/>
              </a:rPr>
              <a:t>n</a:t>
            </a:r>
            <a:r>
              <a:rPr lang="en-US" sz="2400" dirty="0">
                <a:latin typeface="Arial"/>
                <a:cs typeface="Arial"/>
              </a:rPr>
              <a:t>-1) + </a:t>
            </a:r>
            <a:r>
              <a:rPr lang="en-US" sz="2400" dirty="0" smtClean="0">
                <a:latin typeface="Arial"/>
                <a:cs typeface="Arial"/>
              </a:rPr>
              <a:t>1</a:t>
            </a:r>
          </a:p>
          <a:p>
            <a:pPr algn="ctr"/>
            <a:r>
              <a:rPr lang="en-US" sz="2400" dirty="0" smtClean="0">
                <a:latin typeface="Arial"/>
                <a:cs typeface="Arial"/>
              </a:rPr>
              <a:t> </a:t>
            </a:r>
          </a:p>
          <a:p>
            <a:pPr algn="ctr"/>
            <a:r>
              <a:rPr lang="en-US" sz="2400" dirty="0" smtClean="0">
                <a:latin typeface="Arial"/>
                <a:cs typeface="Arial"/>
              </a:rPr>
              <a:t>≈ </a:t>
            </a:r>
            <a:r>
              <a:rPr lang="en-US" sz="2400" i="1" dirty="0" err="1" smtClean="0">
                <a:latin typeface="Arial"/>
                <a:cs typeface="Arial"/>
              </a:rPr>
              <a:t>n</a:t>
            </a:r>
            <a:r>
              <a:rPr lang="en-US" sz="2400" dirty="0" smtClean="0">
                <a:latin typeface="Arial"/>
                <a:cs typeface="Arial"/>
              </a:rPr>
              <a:t>! * </a:t>
            </a:r>
            <a:r>
              <a:rPr lang="en-US" sz="2400" i="1" dirty="0" err="1" smtClean="0">
                <a:latin typeface="Arial"/>
                <a:cs typeface="Arial"/>
              </a:rPr>
              <a:t>e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endParaRPr lang="en-US"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Combinations – Third Try: </a:t>
            </a:r>
            <a:r>
              <a:rPr lang="en-US" i="1" dirty="0" err="1" smtClean="0"/>
              <a:t>F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i="1" dirty="0" smtClean="0"/>
              <a:t>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64858" y="1762185"/>
            <a:ext cx="7413655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latin typeface="Arial"/>
                <a:cs typeface="Arial"/>
              </a:rPr>
              <a:t>F</a:t>
            </a:r>
            <a:r>
              <a:rPr lang="en-US" sz="2400" dirty="0" err="1" smtClean="0">
                <a:latin typeface="Arial"/>
                <a:cs typeface="Arial"/>
              </a:rPr>
              <a:t>(</a:t>
            </a:r>
            <a:r>
              <a:rPr lang="en-US" sz="2400" i="1" dirty="0" err="1" smtClean="0">
                <a:latin typeface="Arial"/>
                <a:cs typeface="Arial"/>
              </a:rPr>
              <a:t>n</a:t>
            </a:r>
            <a:r>
              <a:rPr lang="en-US" sz="2400" dirty="0" smtClean="0">
                <a:latin typeface="Arial"/>
                <a:cs typeface="Arial"/>
              </a:rPr>
              <a:t>) = Number of Ordered Combinations with</a:t>
            </a:r>
            <a:r>
              <a:rPr lang="en-US" sz="2400" i="1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Simultaneous Presses Allowed</a:t>
            </a:r>
          </a:p>
          <a:p>
            <a:endParaRPr lang="en-US" sz="2000" dirty="0" smtClean="0">
              <a:latin typeface="Arial"/>
              <a:cs typeface="Arial"/>
            </a:endParaRPr>
          </a:p>
          <a:p>
            <a:pPr algn="ctr"/>
            <a:r>
              <a:rPr lang="en-US" sz="2000" dirty="0" smtClean="0">
                <a:latin typeface="Arial"/>
                <a:cs typeface="Arial"/>
              </a:rPr>
              <a:t>Choices and Combos</a:t>
            </a:r>
          </a:p>
          <a:p>
            <a:r>
              <a:rPr lang="en-US" sz="2000" dirty="0" smtClean="0">
                <a:latin typeface="Arial"/>
                <a:cs typeface="Arial"/>
              </a:rPr>
              <a:t> </a:t>
            </a:r>
          </a:p>
          <a:p>
            <a:r>
              <a:rPr lang="en-US" sz="2000" dirty="0" smtClean="0">
                <a:latin typeface="Arial"/>
                <a:cs typeface="Arial"/>
              </a:rPr>
              <a:t>A </a:t>
            </a:r>
            <a:r>
              <a:rPr lang="en-US" sz="2000" i="1" dirty="0" smtClean="0">
                <a:latin typeface="Arial"/>
                <a:cs typeface="Arial"/>
              </a:rPr>
              <a:t>choice</a:t>
            </a:r>
            <a:r>
              <a:rPr lang="en-US" sz="2000" dirty="0" smtClean="0">
                <a:latin typeface="Arial"/>
                <a:cs typeface="Arial"/>
              </a:rPr>
              <a:t> is a subset of </a:t>
            </a:r>
            <a:r>
              <a:rPr lang="en-US" sz="2000" i="1" dirty="0" err="1" smtClean="0">
                <a:latin typeface="Arial"/>
                <a:cs typeface="Arial"/>
              </a:rPr>
              <a:t>n</a:t>
            </a:r>
            <a:r>
              <a:rPr lang="en-US" sz="2000" dirty="0" smtClean="0">
                <a:latin typeface="Arial"/>
                <a:cs typeface="Arial"/>
              </a:rPr>
              <a:t> numbers to be pressed simultaneously.  There are 2</a:t>
            </a:r>
            <a:r>
              <a:rPr lang="en-US" sz="2000" i="1" baseline="30000" dirty="0" smtClean="0">
                <a:latin typeface="Arial"/>
                <a:cs typeface="Arial"/>
              </a:rPr>
              <a:t>n</a:t>
            </a:r>
            <a:r>
              <a:rPr lang="en-US" sz="2000" dirty="0" smtClean="0">
                <a:latin typeface="Arial"/>
                <a:cs typeface="Arial"/>
              </a:rPr>
              <a:t> choices.  </a:t>
            </a:r>
          </a:p>
          <a:p>
            <a:endParaRPr lang="en-US" sz="2000" dirty="0" smtClean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For example, (123) or 2 or (1345) are choices.</a:t>
            </a:r>
          </a:p>
          <a:p>
            <a:endParaRPr lang="en-US" sz="2000" dirty="0" smtClean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A </a:t>
            </a:r>
            <a:r>
              <a:rPr lang="en-US" sz="2000" i="1" dirty="0" smtClean="0">
                <a:latin typeface="Arial"/>
                <a:cs typeface="Arial"/>
              </a:rPr>
              <a:t>combo</a:t>
            </a:r>
            <a:r>
              <a:rPr lang="en-US" sz="2000" dirty="0" smtClean="0">
                <a:latin typeface="Arial"/>
                <a:cs typeface="Arial"/>
              </a:rPr>
              <a:t> is an ordered list of choices that contains at most one of each number from 1 to </a:t>
            </a:r>
            <a:r>
              <a:rPr lang="en-US" sz="2000" i="1" dirty="0" err="1" smtClean="0">
                <a:latin typeface="Arial"/>
                <a:cs typeface="Arial"/>
              </a:rPr>
              <a:t>n</a:t>
            </a:r>
            <a:r>
              <a:rPr lang="en-US" sz="2000" dirty="0" smtClean="0">
                <a:latin typeface="Arial"/>
                <a:cs typeface="Arial"/>
              </a:rPr>
              <a:t>.</a:t>
            </a:r>
          </a:p>
          <a:p>
            <a:r>
              <a:rPr lang="en-US" sz="2000" dirty="0" smtClean="0">
                <a:latin typeface="Arial"/>
                <a:cs typeface="Arial"/>
              </a:rPr>
              <a:t> </a:t>
            </a:r>
          </a:p>
          <a:p>
            <a:r>
              <a:rPr lang="en-US" sz="2000" dirty="0" smtClean="0">
                <a:latin typeface="Arial"/>
                <a:cs typeface="Arial"/>
              </a:rPr>
              <a:t>For example, 1 2 3 (45) or 3 (12) 4 are combos</a:t>
            </a:r>
            <a:r>
              <a:rPr lang="en-US" sz="2400" dirty="0" smtClean="0">
                <a:latin typeface="Arial"/>
                <a:cs typeface="Arial"/>
              </a:rPr>
              <a:t>.</a:t>
            </a:r>
            <a:endParaRPr lang="en-US" sz="20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849</TotalTime>
  <Words>2607</Words>
  <Application>Microsoft Macintosh PowerPoint</Application>
  <PresentationFormat>On-screen Show (4:3)</PresentationFormat>
  <Paragraphs>303</Paragraphs>
  <Slides>20</Slides>
  <Notes>17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Links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Civic</vt:lpstr>
      <vt:lpstr>Macintosh HD:Users:shai:Documents:Shai:Research:Talks:Providence_2015-16:Talk-PC.docx!OLE_LINK1</vt:lpstr>
      <vt:lpstr>Macintosh HD:Users:shai:Documents:Shai:Research:Talks:Providence_2015-16:Talk-PC.docx!OLE_LINK1</vt:lpstr>
      <vt:lpstr>Experimenting and Discovery in Mathematics </vt:lpstr>
      <vt:lpstr>Sudoku Story</vt:lpstr>
      <vt:lpstr>Sudoku Story</vt:lpstr>
      <vt:lpstr>Five Button Door Lock</vt:lpstr>
      <vt:lpstr>Number of Combinations – First Try:  D(n)</vt:lpstr>
      <vt:lpstr>Number of Combinations – Second Try: E(n)</vt:lpstr>
      <vt:lpstr>Number of Combinations with Order but no Simultaneous Presses – E(n)</vt:lpstr>
      <vt:lpstr>Recursive Structure for E(n)</vt:lpstr>
      <vt:lpstr>Number of Combinations – Third Try: F(n)</vt:lpstr>
      <vt:lpstr>Ad-Hoc Solution for F(5)</vt:lpstr>
      <vt:lpstr>Ad-Hoc Solution for F(5)</vt:lpstr>
      <vt:lpstr>Generating Combos for F(5) with a Computer</vt:lpstr>
      <vt:lpstr>Generating Combos</vt:lpstr>
      <vt:lpstr>Combos for Smaller Numbers of Buttons</vt:lpstr>
      <vt:lpstr>Recursive Formula for F(n)</vt:lpstr>
      <vt:lpstr>F(n) Combos for 0 ≤ n ≤ 5</vt:lpstr>
      <vt:lpstr>Counting by Number of Steps</vt:lpstr>
      <vt:lpstr>More Structure – f(n,k)</vt:lpstr>
      <vt:lpstr>Recursive Structure for f(n,k)</vt:lpstr>
      <vt:lpstr>Using Computers in Mathematical Research</vt:lpstr>
    </vt:vector>
  </TitlesOfParts>
  <Company>Stonehill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Experimenting and Discovery in Mathematics</dc:title>
  <dc:creator>Shai Simonson</dc:creator>
  <cp:lastModifiedBy>Shai Simonson</cp:lastModifiedBy>
  <cp:revision>19</cp:revision>
  <dcterms:created xsi:type="dcterms:W3CDTF">2015-09-18T22:28:25Z</dcterms:created>
  <dcterms:modified xsi:type="dcterms:W3CDTF">2015-09-18T22:32:36Z</dcterms:modified>
</cp:coreProperties>
</file>